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7" r:id="rId3"/>
    <p:sldId id="258" r:id="rId4"/>
    <p:sldId id="259" r:id="rId5"/>
    <p:sldId id="265" r:id="rId6"/>
    <p:sldId id="275" r:id="rId7"/>
    <p:sldId id="269" r:id="rId8"/>
    <p:sldId id="267" r:id="rId9"/>
    <p:sldId id="268" r:id="rId10"/>
    <p:sldId id="272" r:id="rId11"/>
    <p:sldId id="261" r:id="rId12"/>
    <p:sldId id="276" r:id="rId13"/>
    <p:sldId id="266" r:id="rId14"/>
    <p:sldId id="277" r:id="rId15"/>
    <p:sldId id="274" r:id="rId16"/>
    <p:sldId id="27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4F81BD"/>
    <a:srgbClr val="000000"/>
    <a:srgbClr val="FFFFCC"/>
    <a:srgbClr val="FFFF99"/>
    <a:srgbClr val="BFBFBF"/>
    <a:srgbClr val="663300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8" autoAdjust="0"/>
    <p:restoredTop sz="99165" autoAdjust="0"/>
  </p:normalViewPr>
  <p:slideViewPr>
    <p:cSldViewPr>
      <p:cViewPr>
        <p:scale>
          <a:sx n="76" d="100"/>
          <a:sy n="76" d="100"/>
        </p:scale>
        <p:origin x="-8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w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EA6A-4F73-4FD6-902B-C23388640D6F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9DFDB-A335-4C09-B1FD-9CD5935C2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DFDB-A335-4C09-B1FD-9CD5935C23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B489-B7C6-4ADC-8E0C-16D61F576517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24F4-9A33-4E24-895A-A0870B7BC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8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54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55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56.wmf"/><Relationship Id="rId19" Type="http://schemas.openxmlformats.org/officeDocument/2006/relationships/image" Target="../media/image5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51.wmf"/><Relationship Id="rId8" Type="http://schemas.openxmlformats.org/officeDocument/2006/relationships/image" Target="../media/image57.png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17.wmf"/><Relationship Id="rId21" Type="http://schemas.openxmlformats.org/officeDocument/2006/relationships/oleObject" Target="../embeddings/oleObject9.bin"/><Relationship Id="rId22" Type="http://schemas.openxmlformats.org/officeDocument/2006/relationships/image" Target="../media/image18.wmf"/><Relationship Id="rId23" Type="http://schemas.openxmlformats.org/officeDocument/2006/relationships/oleObject" Target="../embeddings/oleObject10.bin"/><Relationship Id="rId24" Type="http://schemas.openxmlformats.org/officeDocument/2006/relationships/image" Target="../media/image19.e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8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gazing.net/david/moon/day07h1moonfulltext.html" TargetMode="Externa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20" Type="http://schemas.openxmlformats.org/officeDocument/2006/relationships/oleObject" Target="../embeddings/oleObject18.bin"/><Relationship Id="rId21" Type="http://schemas.openxmlformats.org/officeDocument/2006/relationships/image" Target="../media/image30.emf"/><Relationship Id="rId22" Type="http://schemas.openxmlformats.org/officeDocument/2006/relationships/oleObject" Target="../embeddings/oleObject19.bin"/><Relationship Id="rId23" Type="http://schemas.openxmlformats.org/officeDocument/2006/relationships/image" Target="../media/image31.emf"/><Relationship Id="rId24" Type="http://schemas.openxmlformats.org/officeDocument/2006/relationships/oleObject" Target="../embeddings/oleObject20.bin"/><Relationship Id="rId25" Type="http://schemas.openxmlformats.org/officeDocument/2006/relationships/image" Target="../media/image32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7.e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8.emf"/><Relationship Id="rId16" Type="http://schemas.openxmlformats.org/officeDocument/2006/relationships/image" Target="../media/image9.jpeg"/><Relationship Id="rId17" Type="http://schemas.openxmlformats.org/officeDocument/2006/relationships/image" Target="../media/image33.jpeg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4.wmf"/><Relationship Id="rId8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1.jpeg"/><Relationship Id="rId13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2" Type="http://schemas.microsoft.com/office/2007/relationships/media" Target="../media/media1.gif"/><Relationship Id="rId3" Type="http://schemas.openxmlformats.org/officeDocument/2006/relationships/video" Target="../media/media1.gif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6" Type="http://schemas.openxmlformats.org/officeDocument/2006/relationships/image" Target="../media/image40.jpeg"/><Relationship Id="rId7" Type="http://schemas.openxmlformats.org/officeDocument/2006/relationships/image" Target="../media/image35.png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8.wmf"/><Relationship Id="rId10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 contrast="-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219200"/>
            <a:ext cx="77724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Motivating Mechanics Using Astronomy and Space Science</a:t>
            </a:r>
            <a:endParaRPr kumimoji="0" lang="en-US" sz="4800" b="1" i="0" u="none" strike="noStrike" kern="1200" cap="none" spc="0" normalizeH="0" baseline="0" noProof="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9700" y="3810000"/>
            <a:ext cx="6324600" cy="1752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J. C. Amato and E. J. Galvez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Department of Physics and 			Astronomy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Colgate University, Hamilton, NY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5943600"/>
            <a:ext cx="4060727" cy="52322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Camille Flammarion  1888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848600" cy="544764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Problem:  </a:t>
            </a:r>
            <a:r>
              <a:rPr lang="en-US" b="1" dirty="0" err="1" smtClean="0"/>
              <a:t>Exoplanet</a:t>
            </a:r>
            <a:r>
              <a:rPr lang="en-US" b="1" dirty="0" smtClean="0"/>
              <a:t> </a:t>
            </a:r>
            <a:r>
              <a:rPr lang="en-US" b="1" dirty="0" err="1" smtClean="0"/>
              <a:t>Kepler</a:t>
            </a:r>
            <a:r>
              <a:rPr lang="en-US" b="1" dirty="0" smtClean="0"/>
              <a:t> 5b:  circular orbit about a star </a:t>
            </a:r>
            <a:r>
              <a:rPr lang="en-US" b="1" i="1" dirty="0" err="1" smtClean="0"/>
              <a:t>M</a:t>
            </a:r>
            <a:r>
              <a:rPr lang="en-US" b="1" i="1" baseline="-25000" dirty="0" err="1" smtClean="0"/>
              <a:t>star</a:t>
            </a:r>
            <a:r>
              <a:rPr lang="en-US" b="1" baseline="-25000" dirty="0" smtClean="0"/>
              <a:t> </a:t>
            </a:r>
            <a:r>
              <a:rPr lang="en-US" b="1" dirty="0" smtClean="0"/>
              <a:t>= 1.37 </a:t>
            </a:r>
            <a:r>
              <a:rPr lang="en-US" b="1" i="1" dirty="0" err="1" smtClean="0"/>
              <a:t>M</a:t>
            </a:r>
            <a:r>
              <a:rPr lang="en-US" b="1" i="1" baseline="-25000" dirty="0" err="1" smtClean="0"/>
              <a:t>Sun</a:t>
            </a:r>
            <a:r>
              <a:rPr lang="en-US" b="1" i="1" dirty="0" smtClean="0"/>
              <a:t> </a:t>
            </a:r>
            <a:r>
              <a:rPr lang="en-US" b="1" dirty="0" smtClean="0"/>
              <a:t>orbital speed = 230 m/s,  orbital period = 3.55 days.  </a:t>
            </a:r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rgbClr val="FF0000"/>
                </a:solidFill>
              </a:rPr>
              <a:t>Find the radius of the planet’s orbit (in AU).</a:t>
            </a:r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rgbClr val="FF0000"/>
                </a:solidFill>
              </a:rPr>
              <a:t>Find the orbital speed of the planet.</a:t>
            </a:r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rgbClr val="FF0000"/>
                </a:solidFill>
              </a:rPr>
              <a:t>Find the planet’s mass (in units of </a:t>
            </a:r>
            <a:r>
              <a:rPr lang="en-US" b="1" i="1" dirty="0" err="1" smtClean="0">
                <a:solidFill>
                  <a:srgbClr val="FF0000"/>
                </a:solidFill>
              </a:rPr>
              <a:t>M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jup</a:t>
            </a:r>
            <a:r>
              <a:rPr lang="en-US" b="1" dirty="0" smtClean="0">
                <a:solidFill>
                  <a:srgbClr val="FF0000"/>
                </a:solidFill>
              </a:rPr>
              <a:t>). </a:t>
            </a:r>
          </a:p>
          <a:p>
            <a:pPr marL="342900" indent="-342900"/>
            <a:endParaRPr lang="en-US" dirty="0" smtClean="0"/>
          </a:p>
          <a:p>
            <a:r>
              <a:rPr lang="en-US" b="1" dirty="0" smtClean="0"/>
              <a:t>When the planet transits the star, the star’s </a:t>
            </a:r>
          </a:p>
          <a:p>
            <a:r>
              <a:rPr lang="en-US" b="1" dirty="0" smtClean="0"/>
              <a:t>measured intensity decreases by a factor of </a:t>
            </a:r>
          </a:p>
          <a:p>
            <a:r>
              <a:rPr lang="en-US" b="1" dirty="0" smtClean="0"/>
              <a:t>0.007.  The transit takes roughly 4.4 hours from </a:t>
            </a:r>
          </a:p>
          <a:p>
            <a:r>
              <a:rPr lang="en-US" b="1" dirty="0" smtClean="0"/>
              <a:t>start to finish.  </a:t>
            </a:r>
          </a:p>
          <a:p>
            <a:pPr marL="342900" indent="-342900">
              <a:buAutoNum type="alphaLcParenBoth" startAt="4"/>
            </a:pPr>
            <a:r>
              <a:rPr lang="en-US" b="1" dirty="0" smtClean="0">
                <a:solidFill>
                  <a:srgbClr val="FF0000"/>
                </a:solidFill>
              </a:rPr>
              <a:t>Find the star’s radius (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Sun</a:t>
            </a:r>
            <a:r>
              <a:rPr lang="en-US" b="1" dirty="0" smtClean="0">
                <a:solidFill>
                  <a:srgbClr val="FF0000"/>
                </a:solidFill>
              </a:rPr>
              <a:t> = 7 x 10</a:t>
            </a:r>
            <a:r>
              <a:rPr lang="en-US" b="1" baseline="30000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 m).  </a:t>
            </a:r>
          </a:p>
          <a:p>
            <a:pPr marL="342900" indent="-342900">
              <a:buAutoNum type="alphaLcParenBoth" startAt="4"/>
            </a:pPr>
            <a:r>
              <a:rPr lang="en-US" b="1" dirty="0" smtClean="0">
                <a:solidFill>
                  <a:srgbClr val="FF0000"/>
                </a:solidFill>
              </a:rPr>
              <a:t>Find the radius of the planet.  Compare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this to the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Jup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b="1" dirty="0" smtClean="0"/>
          </a:p>
          <a:p>
            <a:pPr marL="342900" indent="-342900"/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lum bright="-25000" contrast="36000"/>
          </a:blip>
          <a:srcRect/>
          <a:stretch>
            <a:fillRect/>
          </a:stretch>
        </p:blipFill>
        <p:spPr bwMode="auto">
          <a:xfrm>
            <a:off x="5715000" y="1371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lum bright="-15000" contrast="30000"/>
          </a:blip>
          <a:srcRect/>
          <a:stretch>
            <a:fillRect/>
          </a:stretch>
        </p:blipFill>
        <p:spPr bwMode="auto">
          <a:xfrm>
            <a:off x="5029200" y="3657600"/>
            <a:ext cx="3429000" cy="2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410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Koch et al (2010)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762000" y="3429000"/>
            <a:ext cx="3520440" cy="2667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Gravitational potential energy:</a:t>
            </a:r>
          </a:p>
          <a:p>
            <a:pPr marL="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escape velocity → planetary atmospheres</a:t>
            </a:r>
          </a:p>
          <a:p>
            <a:pPr marL="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orbits (semi-major axis)  </a:t>
            </a:r>
          </a:p>
          <a:p>
            <a:pPr marL="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interplanetary travel,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</a:rPr>
              <a:t>Hohmann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transfer orbit</a:t>
            </a:r>
          </a:p>
          <a:p>
            <a:pPr marL="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critical density for closed universe  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343400" y="3352800"/>
            <a:ext cx="4051935" cy="2834640"/>
            <a:chOff x="4191000" y="3048000"/>
            <a:chExt cx="4051935" cy="2834640"/>
          </a:xfrm>
        </p:grpSpPr>
        <p:pic>
          <p:nvPicPr>
            <p:cNvPr id="7207" name="Picture 39"/>
            <p:cNvPicPr>
              <a:picLocks noChangeAspect="1" noChangeArrowheads="1"/>
            </p:cNvPicPr>
            <p:nvPr/>
          </p:nvPicPr>
          <p:blipFill>
            <a:blip r:embed="rId4" cstate="print">
              <a:lum bright="-35000" contrast="50000"/>
            </a:blip>
            <a:stretch>
              <a:fillRect/>
            </a:stretch>
          </p:blipFill>
          <p:spPr bwMode="auto">
            <a:xfrm>
              <a:off x="4191000" y="3048000"/>
              <a:ext cx="4051935" cy="283464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5715000" y="4038600"/>
            <a:ext cx="89693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8" name="Equation" r:id="rId5" imgW="672840" imgH="228600" progId="Equation.DSMT4">
                    <p:embed/>
                  </p:oleObj>
                </mc:Choice>
                <mc:Fallback>
                  <p:oleObj name="Equation" r:id="rId5" imgW="672840" imgH="22860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4038600"/>
                          <a:ext cx="896938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4648200" y="1676400"/>
          <a:ext cx="1231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7" imgW="1231560" imgH="495000" progId="Equation.DSMT4">
                  <p:embed/>
                </p:oleObj>
              </mc:Choice>
              <mc:Fallback>
                <p:oleObj name="Equation" r:id="rId7" imgW="1231560" imgH="4950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alphaModFix amt="65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231900" cy="4953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685800" y="3505200"/>
            <a:ext cx="3657600" cy="2536179"/>
            <a:chOff x="533400" y="3200400"/>
            <a:chExt cx="3657600" cy="2536179"/>
          </a:xfrm>
        </p:grpSpPr>
        <p:sp>
          <p:nvSpPr>
            <p:cNvPr id="7227" name="Text Box 59"/>
            <p:cNvSpPr txBox="1">
              <a:spLocks noChangeArrowheads="1"/>
            </p:cNvSpPr>
            <p:nvPr/>
          </p:nvSpPr>
          <p:spPr bwMode="auto">
            <a:xfrm>
              <a:off x="3429000" y="4267200"/>
              <a:ext cx="762000" cy="40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Mars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33400" y="3200400"/>
              <a:ext cx="2854016" cy="2536179"/>
              <a:chOff x="533400" y="3200400"/>
              <a:chExt cx="2854016" cy="2536179"/>
            </a:xfrm>
          </p:grpSpPr>
          <p:sp>
            <p:nvSpPr>
              <p:cNvPr id="7210" name="Oval 42"/>
              <p:cNvSpPr>
                <a:spLocks noChangeArrowheads="1"/>
              </p:cNvSpPr>
              <p:nvPr/>
            </p:nvSpPr>
            <p:spPr bwMode="auto">
              <a:xfrm>
                <a:off x="809659" y="3200400"/>
                <a:ext cx="2543419" cy="247419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1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2011468" y="4368308"/>
                <a:ext cx="141029" cy="137190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2" name="Oval 44"/>
              <p:cNvSpPr>
                <a:spLocks noChangeArrowheads="1"/>
              </p:cNvSpPr>
              <p:nvPr/>
            </p:nvSpPr>
            <p:spPr bwMode="auto">
              <a:xfrm>
                <a:off x="3317515" y="4405290"/>
                <a:ext cx="69901" cy="6919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3" name="Oval 45"/>
              <p:cNvSpPr>
                <a:spLocks noChangeArrowheads="1"/>
              </p:cNvSpPr>
              <p:nvPr/>
            </p:nvSpPr>
            <p:spPr bwMode="auto">
              <a:xfrm>
                <a:off x="1199634" y="4411255"/>
                <a:ext cx="69901" cy="67998"/>
              </a:xfrm>
              <a:prstGeom prst="ellipse">
                <a:avLst/>
              </a:prstGeom>
              <a:solidFill>
                <a:srgbClr val="8DB3E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215" name="Group 47"/>
              <p:cNvGrpSpPr>
                <a:grpSpLocks noChangeAspect="1"/>
              </p:cNvGrpSpPr>
              <p:nvPr/>
            </p:nvGrpSpPr>
            <p:grpSpPr bwMode="auto">
              <a:xfrm rot="16732185">
                <a:off x="2213893" y="5350735"/>
                <a:ext cx="137190" cy="85843"/>
                <a:chOff x="11538" y="6942"/>
                <a:chExt cx="1910" cy="1149"/>
              </a:xfrm>
            </p:grpSpPr>
            <p:sp>
              <p:nvSpPr>
                <p:cNvPr id="7216" name="AutoShap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1631" y="7617"/>
                  <a:ext cx="1724" cy="474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17" name="AutoShape 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1638" y="7314"/>
                  <a:ext cx="1724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18" name="AutoShape 5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2054" y="7026"/>
                  <a:ext cx="879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1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1538" y="6942"/>
                  <a:ext cx="1910" cy="43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220" name="AutoShape 52"/>
              <p:cNvCxnSpPr>
                <a:cxnSpLocks noChangeShapeType="1"/>
              </p:cNvCxnSpPr>
              <p:nvPr/>
            </p:nvCxnSpPr>
            <p:spPr bwMode="auto">
              <a:xfrm flipH="1">
                <a:off x="1233971" y="4441079"/>
                <a:ext cx="836360" cy="119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222" name="Text Box 54"/>
              <p:cNvSpPr txBox="1">
                <a:spLocks noChangeArrowheads="1"/>
              </p:cNvSpPr>
              <p:nvPr/>
            </p:nvSpPr>
            <p:spPr bwMode="auto">
              <a:xfrm>
                <a:off x="1551593" y="4220381"/>
                <a:ext cx="280830" cy="422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3" name="Text Box 55"/>
              <p:cNvSpPr txBox="1">
                <a:spLocks noChangeArrowheads="1"/>
              </p:cNvSpPr>
              <p:nvPr/>
            </p:nvSpPr>
            <p:spPr bwMode="auto">
              <a:xfrm>
                <a:off x="953141" y="4693986"/>
                <a:ext cx="320073" cy="450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226" name="AutoShape 58"/>
              <p:cNvCxnSpPr>
                <a:cxnSpLocks noChangeShapeType="1"/>
              </p:cNvCxnSpPr>
              <p:nvPr/>
            </p:nvCxnSpPr>
            <p:spPr bwMode="auto">
              <a:xfrm rot="2700000" flipV="1">
                <a:off x="2028636" y="5614951"/>
                <a:ext cx="127539" cy="1157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228" name="Text Box 60"/>
              <p:cNvSpPr txBox="1">
                <a:spLocks noChangeArrowheads="1"/>
              </p:cNvSpPr>
              <p:nvPr/>
            </p:nvSpPr>
            <p:spPr bwMode="auto">
              <a:xfrm>
                <a:off x="533400" y="4114800"/>
                <a:ext cx="762000" cy="3048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Earth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9" name="Oval 61"/>
              <p:cNvSpPr>
                <a:spLocks noChangeArrowheads="1"/>
              </p:cNvSpPr>
              <p:nvPr/>
            </p:nvSpPr>
            <p:spPr bwMode="auto">
              <a:xfrm>
                <a:off x="1233971" y="3613164"/>
                <a:ext cx="1694795" cy="1648671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0" name="Oval 62"/>
              <p:cNvSpPr>
                <a:spLocks noChangeArrowheads="1"/>
              </p:cNvSpPr>
              <p:nvPr/>
            </p:nvSpPr>
            <p:spPr bwMode="auto">
              <a:xfrm>
                <a:off x="1233971" y="3468816"/>
                <a:ext cx="2119107" cy="192424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231" name="AutoShape 63"/>
              <p:cNvCxnSpPr>
                <a:cxnSpLocks noChangeShapeType="1"/>
              </p:cNvCxnSpPr>
              <p:nvPr/>
            </p:nvCxnSpPr>
            <p:spPr bwMode="auto">
              <a:xfrm>
                <a:off x="1233971" y="4648654"/>
                <a:ext cx="84739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7232" name="Text Box 64"/>
              <p:cNvSpPr txBox="1">
                <a:spLocks noChangeArrowheads="1"/>
              </p:cNvSpPr>
              <p:nvPr/>
            </p:nvSpPr>
            <p:spPr bwMode="auto">
              <a:xfrm>
                <a:off x="1524000" y="4572000"/>
                <a:ext cx="504582" cy="424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2000" b="1" i="1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3" name="Text Box 65"/>
              <p:cNvSpPr txBox="1">
                <a:spLocks noChangeArrowheads="1"/>
              </p:cNvSpPr>
              <p:nvPr/>
            </p:nvSpPr>
            <p:spPr bwMode="auto">
              <a:xfrm>
                <a:off x="2286000" y="4572000"/>
                <a:ext cx="441759" cy="421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sz="2000" b="1" i="1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234" name="AutoShape 66"/>
              <p:cNvCxnSpPr>
                <a:cxnSpLocks noChangeShapeType="1"/>
              </p:cNvCxnSpPr>
              <p:nvPr/>
            </p:nvCxnSpPr>
            <p:spPr bwMode="auto">
              <a:xfrm>
                <a:off x="2081369" y="4648654"/>
                <a:ext cx="128029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</p:grp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5943600" y="2667000"/>
          <a:ext cx="116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9" imgW="1168200" imgH="583920" progId="Equation.DSMT4">
                  <p:embed/>
                </p:oleObj>
              </mc:Choice>
              <mc:Fallback>
                <p:oleObj name="Equation" r:id="rId9" imgW="1168200" imgH="58392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alphaModFix amt="65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67000"/>
                        <a:ext cx="1168400" cy="5842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4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50292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Catling</a:t>
            </a:r>
            <a:r>
              <a:rPr lang="en-US" sz="1600" b="1" dirty="0" smtClean="0"/>
              <a:t> &amp; </a:t>
            </a:r>
            <a:r>
              <a:rPr lang="en-US" sz="1600" b="1" dirty="0" err="1" smtClean="0"/>
              <a:t>Zahnle</a:t>
            </a:r>
            <a:r>
              <a:rPr lang="en-US" sz="1600" b="1" dirty="0" smtClean="0"/>
              <a:t> (2009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1"/>
            <a:ext cx="7239000" cy="544764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b="1" dirty="0" smtClean="0"/>
              <a:t>: </a:t>
            </a:r>
            <a:r>
              <a:rPr lang="en-US" b="1" i="1" dirty="0" smtClean="0"/>
              <a:t>Sagittarius A </a:t>
            </a:r>
            <a:r>
              <a:rPr lang="en-US" b="1" dirty="0" smtClean="0"/>
              <a:t>is a black hole at the center of MW galaxy. The star labeled </a:t>
            </a:r>
            <a:r>
              <a:rPr lang="en-US" b="1" i="1" dirty="0" smtClean="0"/>
              <a:t>S0-2</a:t>
            </a:r>
            <a:r>
              <a:rPr lang="en-US" b="1" dirty="0" smtClean="0"/>
              <a:t> has been tracked for more than half of its elliptical orbit about the galactic center:  </a:t>
            </a:r>
            <a:r>
              <a:rPr lang="en-US" b="1" i="1" dirty="0" smtClean="0"/>
              <a:t>T</a:t>
            </a:r>
            <a:r>
              <a:rPr lang="en-US" b="1" dirty="0" smtClean="0"/>
              <a:t> (period) = 15.8 ± .4 yr, </a:t>
            </a:r>
            <a:r>
              <a:rPr lang="en-US" b="1" i="1" dirty="0" smtClean="0"/>
              <a:t>ε </a:t>
            </a:r>
            <a:r>
              <a:rPr lang="en-US" b="1" dirty="0" smtClean="0"/>
              <a:t>(eccentricity) = .89 ± .01, </a:t>
            </a:r>
            <a:r>
              <a:rPr lang="en-US" b="1" i="1" dirty="0" smtClean="0"/>
              <a:t>a</a:t>
            </a:r>
            <a:r>
              <a:rPr lang="en-US" b="1" dirty="0" smtClean="0"/>
              <a:t> (semi-major axis) = 1040 ± 20 AU.  </a:t>
            </a:r>
          </a:p>
          <a:p>
            <a:endParaRPr lang="en-US" b="1" dirty="0" smtClean="0"/>
          </a:p>
          <a:p>
            <a:r>
              <a:rPr lang="en-US" b="1" dirty="0" smtClean="0"/>
              <a:t>In 2012, star </a:t>
            </a:r>
            <a:r>
              <a:rPr lang="en-US" b="1" i="1" dirty="0" smtClean="0"/>
              <a:t>S0-102 </a:t>
            </a:r>
            <a:r>
              <a:rPr lang="en-US" b="1" dirty="0" smtClean="0"/>
              <a:t>was successfully tracked, with </a:t>
            </a:r>
            <a:r>
              <a:rPr lang="en-US" b="1" i="1" dirty="0" smtClean="0"/>
              <a:t>T</a:t>
            </a:r>
            <a:r>
              <a:rPr lang="en-US" b="1" dirty="0" smtClean="0"/>
              <a:t> = 11.5 ± .3 yr and</a:t>
            </a:r>
            <a:r>
              <a:rPr lang="en-US" b="1" i="1" dirty="0" smtClean="0"/>
              <a:t> ε</a:t>
            </a:r>
            <a:r>
              <a:rPr lang="en-US" b="1" dirty="0" smtClean="0"/>
              <a:t> = 0.68. </a:t>
            </a:r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rgbClr val="FF0000"/>
                </a:solidFill>
              </a:rPr>
              <a:t>Calculate the mass of </a:t>
            </a:r>
            <a:r>
              <a:rPr lang="en-US" b="1" i="1" dirty="0" smtClean="0">
                <a:solidFill>
                  <a:srgbClr val="FF0000"/>
                </a:solidFill>
              </a:rPr>
              <a:t>Sagittarius 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in terms of solar masses.  	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(b) Find the semi-major axis of </a:t>
            </a:r>
            <a:r>
              <a:rPr lang="en-US" b="1" i="1" dirty="0" smtClean="0">
                <a:solidFill>
                  <a:srgbClr val="FF0000"/>
                </a:solidFill>
              </a:rPr>
              <a:t>S0-102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(c)  What is the speed of </a:t>
            </a:r>
            <a:r>
              <a:rPr lang="en-US" b="1" i="1" dirty="0" smtClean="0">
                <a:solidFill>
                  <a:srgbClr val="FF0000"/>
                </a:solidFill>
              </a:rPr>
              <a:t>S0-102</a:t>
            </a:r>
            <a:r>
              <a:rPr lang="en-US" b="1" dirty="0" smtClean="0">
                <a:solidFill>
                  <a:srgbClr val="FF0000"/>
                </a:solidFill>
              </a:rPr>
              <a:t> at its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</a:rPr>
              <a:t>periapsis</a:t>
            </a:r>
            <a:r>
              <a:rPr lang="en-US" b="1" dirty="0" smtClean="0">
                <a:solidFill>
                  <a:srgbClr val="FF0000"/>
                </a:solidFill>
              </a:rPr>
              <a:t>?  Express this as a fraction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of the speed of light.</a:t>
            </a:r>
          </a:p>
          <a:p>
            <a:r>
              <a:rPr lang="en-US" b="1" dirty="0" smtClean="0"/>
              <a:t> 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3" name="Picture 2" descr="C:\Documents and Settings\jamato\Desktop\My Pictures\Figures for P121 textbook\Black Hole Sagittarius Ghe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2971800" y="3048000"/>
            <a:ext cx="5257800" cy="335280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Angular momentum conservation: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pulsars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elliptical orbits (semi-minor axis)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“yo-yo” de-spin of spacecraft  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NEO collisions; deflection angle in gravity assist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evolution of Earth-Moon system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82101" y="1331794"/>
          <a:ext cx="1244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4" imgW="1244520" imgH="571320" progId="Equation.DSMT4">
                  <p:embed/>
                </p:oleObj>
              </mc:Choice>
              <mc:Fallback>
                <p:oleObj name="Equation" r:id="rId4" imgW="1244520" imgH="5713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101" y="1331794"/>
                        <a:ext cx="1244600" cy="5715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730500" y="18415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841625" y="2803525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4489450" y="2044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0447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3276600" y="3111500"/>
            <a:ext cx="4800600" cy="3238500"/>
            <a:chOff x="1981200" y="3187700"/>
            <a:chExt cx="4800600" cy="3238500"/>
          </a:xfrm>
        </p:grpSpPr>
        <p:grpSp>
          <p:nvGrpSpPr>
            <p:cNvPr id="59" name="Group 58"/>
            <p:cNvGrpSpPr/>
            <p:nvPr/>
          </p:nvGrpSpPr>
          <p:grpSpPr>
            <a:xfrm>
              <a:off x="1981200" y="3276600"/>
              <a:ext cx="4051300" cy="2895600"/>
              <a:chOff x="1981200" y="3124200"/>
              <a:chExt cx="4051300" cy="2895600"/>
            </a:xfrm>
          </p:grpSpPr>
          <p:pic>
            <p:nvPicPr>
              <p:cNvPr id="5168" name="Picture 48" descr="C:\Documents and Settings\jamato\Local Settings\Temporary Internet Files\Content.IE5\0B4U5K9P\earth[1]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84194" y="4706155"/>
                <a:ext cx="911100" cy="897603"/>
              </a:xfrm>
              <a:prstGeom prst="rect">
                <a:avLst/>
              </a:prstGeom>
              <a:noFill/>
            </p:spPr>
          </p:pic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2536825" y="3127375"/>
                <a:ext cx="381000" cy="40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45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3825204" y="5162886"/>
                <a:ext cx="0" cy="454025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5148" name="Arc 28"/>
              <p:cNvSpPr>
                <a:spLocks/>
              </p:cNvSpPr>
              <p:nvPr/>
            </p:nvSpPr>
            <p:spPr bwMode="auto">
              <a:xfrm flipH="1">
                <a:off x="3200400" y="4648200"/>
                <a:ext cx="655638" cy="504825"/>
              </a:xfrm>
              <a:custGeom>
                <a:avLst/>
                <a:gdLst>
                  <a:gd name="G0" fmla="+- 0 0 0"/>
                  <a:gd name="G1" fmla="+- 15757 0 0"/>
                  <a:gd name="G2" fmla="+- 21600 0 0"/>
                  <a:gd name="T0" fmla="*/ 14774 w 20329"/>
                  <a:gd name="T1" fmla="*/ 0 h 15757"/>
                  <a:gd name="T2" fmla="*/ 20329 w 20329"/>
                  <a:gd name="T3" fmla="*/ 8458 h 15757"/>
                  <a:gd name="T4" fmla="*/ 0 w 20329"/>
                  <a:gd name="T5" fmla="*/ 15757 h 15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29" h="15757" fill="none" extrusionOk="0">
                    <a:moveTo>
                      <a:pt x="14774" y="-1"/>
                    </a:moveTo>
                    <a:cubicBezTo>
                      <a:pt x="17269" y="2339"/>
                      <a:pt x="19173" y="5238"/>
                      <a:pt x="20329" y="8457"/>
                    </a:cubicBezTo>
                  </a:path>
                  <a:path w="20329" h="15757" stroke="0" extrusionOk="0">
                    <a:moveTo>
                      <a:pt x="14774" y="-1"/>
                    </a:moveTo>
                    <a:cubicBezTo>
                      <a:pt x="17269" y="2339"/>
                      <a:pt x="19173" y="5238"/>
                      <a:pt x="20329" y="8457"/>
                    </a:cubicBezTo>
                    <a:lnTo>
                      <a:pt x="0" y="1575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Text Box 29"/>
              <p:cNvSpPr txBox="1">
                <a:spLocks noChangeArrowheads="1"/>
              </p:cNvSpPr>
              <p:nvPr/>
            </p:nvSpPr>
            <p:spPr bwMode="auto">
              <a:xfrm>
                <a:off x="2971800" y="4495800"/>
                <a:ext cx="357188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θ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50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5257800" y="4419600"/>
                <a:ext cx="411162" cy="119221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5151" name="Text Box 31"/>
              <p:cNvSpPr txBox="1">
                <a:spLocks noChangeArrowheads="1"/>
              </p:cNvSpPr>
              <p:nvPr/>
            </p:nvSpPr>
            <p:spPr bwMode="auto">
              <a:xfrm>
                <a:off x="3581400" y="5638800"/>
                <a:ext cx="503237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b="1" i="1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endPara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152" name="AutoShape 32"/>
              <p:cNvCxnSpPr>
                <a:cxnSpLocks noChangeShapeType="1"/>
              </p:cNvCxnSpPr>
              <p:nvPr/>
            </p:nvCxnSpPr>
            <p:spPr bwMode="auto">
              <a:xfrm>
                <a:off x="4863921" y="5131157"/>
                <a:ext cx="1588" cy="763588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5154" name="Group 34"/>
              <p:cNvGrpSpPr>
                <a:grpSpLocks/>
              </p:cNvGrpSpPr>
              <p:nvPr/>
            </p:nvGrpSpPr>
            <p:grpSpPr bwMode="auto">
              <a:xfrm>
                <a:off x="1981200" y="3276600"/>
                <a:ext cx="4051300" cy="2556032"/>
                <a:chOff x="4321" y="2446"/>
                <a:chExt cx="8784" cy="5576"/>
              </a:xfrm>
            </p:grpSpPr>
            <p:sp>
              <p:nvSpPr>
                <p:cNvPr id="5155" name="Oval 35"/>
                <p:cNvSpPr>
                  <a:spLocks noChangeArrowheads="1"/>
                </p:cNvSpPr>
                <p:nvPr/>
              </p:nvSpPr>
              <p:spPr bwMode="auto">
                <a:xfrm>
                  <a:off x="7348" y="5534"/>
                  <a:ext cx="1983" cy="198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156" name="Group 36"/>
                <p:cNvGrpSpPr>
                  <a:grpSpLocks/>
                </p:cNvGrpSpPr>
                <p:nvPr/>
              </p:nvGrpSpPr>
              <p:grpSpPr bwMode="auto">
                <a:xfrm>
                  <a:off x="5166" y="2559"/>
                  <a:ext cx="5353" cy="5365"/>
                  <a:chOff x="3801" y="2113"/>
                  <a:chExt cx="5353" cy="5365"/>
                </a:xfrm>
              </p:grpSpPr>
              <p:sp>
                <p:nvSpPr>
                  <p:cNvPr id="5157" name="Arc 37"/>
                  <p:cNvSpPr>
                    <a:spLocks/>
                  </p:cNvSpPr>
                  <p:nvPr/>
                </p:nvSpPr>
                <p:spPr bwMode="auto">
                  <a:xfrm>
                    <a:off x="4197" y="2908"/>
                    <a:ext cx="4957" cy="4570"/>
                  </a:xfrm>
                  <a:custGeom>
                    <a:avLst/>
                    <a:gdLst>
                      <a:gd name="G0" fmla="+- 0 0 0"/>
                      <a:gd name="G1" fmla="+- 19883 0 0"/>
                      <a:gd name="G2" fmla="+- 21600 0 0"/>
                      <a:gd name="T0" fmla="*/ 8439 w 21600"/>
                      <a:gd name="T1" fmla="*/ 0 h 29290"/>
                      <a:gd name="T2" fmla="*/ 19444 w 21600"/>
                      <a:gd name="T3" fmla="*/ 29290 h 29290"/>
                      <a:gd name="T4" fmla="*/ 0 w 21600"/>
                      <a:gd name="T5" fmla="*/ 19883 h 29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9290" fill="none" extrusionOk="0">
                        <a:moveTo>
                          <a:pt x="8439" y="-1"/>
                        </a:moveTo>
                        <a:cubicBezTo>
                          <a:pt x="16418" y="3386"/>
                          <a:pt x="21600" y="11214"/>
                          <a:pt x="21600" y="19883"/>
                        </a:cubicBezTo>
                        <a:cubicBezTo>
                          <a:pt x="21600" y="23141"/>
                          <a:pt x="20862" y="26357"/>
                          <a:pt x="19443" y="29289"/>
                        </a:cubicBezTo>
                      </a:path>
                      <a:path w="21600" h="29290" stroke="0" extrusionOk="0">
                        <a:moveTo>
                          <a:pt x="8439" y="-1"/>
                        </a:moveTo>
                        <a:cubicBezTo>
                          <a:pt x="16418" y="3386"/>
                          <a:pt x="21600" y="11214"/>
                          <a:pt x="21600" y="19883"/>
                        </a:cubicBezTo>
                        <a:cubicBezTo>
                          <a:pt x="21600" y="23141"/>
                          <a:pt x="20862" y="26357"/>
                          <a:pt x="19443" y="29289"/>
                        </a:cubicBezTo>
                        <a:lnTo>
                          <a:pt x="0" y="19883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158" name="AutoShape 38"/>
                  <p:cNvCxnSpPr>
                    <a:cxnSpLocks noChangeShapeType="1"/>
                    <a:stCxn id="5157" idx="0"/>
                  </p:cNvCxnSpPr>
                  <p:nvPr/>
                </p:nvCxnSpPr>
                <p:spPr bwMode="auto">
                  <a:xfrm flipH="1" flipV="1">
                    <a:off x="3801" y="2113"/>
                    <a:ext cx="2334" cy="79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5159" name="AutoShape 39"/>
                <p:cNvCxnSpPr>
                  <a:cxnSpLocks noChangeShapeType="1"/>
                </p:cNvCxnSpPr>
                <p:nvPr/>
              </p:nvCxnSpPr>
              <p:spPr bwMode="auto">
                <a:xfrm>
                  <a:off x="5166" y="2559"/>
                  <a:ext cx="7939" cy="2673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5160" name="AutoShape 40"/>
                <p:cNvCxnSpPr>
                  <a:cxnSpLocks noChangeShapeType="1"/>
                </p:cNvCxnSpPr>
                <p:nvPr/>
              </p:nvCxnSpPr>
              <p:spPr bwMode="auto">
                <a:xfrm>
                  <a:off x="4321" y="5186"/>
                  <a:ext cx="8426" cy="2836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5162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4864" y="2456"/>
                  <a:ext cx="1191" cy="396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64" name="AutoShape 4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803" y="2446"/>
                  <a:ext cx="3520" cy="4102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5163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8369" y="6519"/>
                  <a:ext cx="2190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57" name="8-Point Star 56"/>
              <p:cNvSpPr>
                <a:spLocks noChangeAspect="1"/>
              </p:cNvSpPr>
              <p:nvPr/>
            </p:nvSpPr>
            <p:spPr>
              <a:xfrm>
                <a:off x="1981200" y="3124200"/>
                <a:ext cx="226309" cy="213741"/>
              </a:xfrm>
              <a:prstGeom prst="star8">
                <a:avLst>
                  <a:gd name="adj" fmla="val 4411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1325216"/>
                </p:ext>
              </p:extLst>
            </p:nvPr>
          </p:nvGraphicFramePr>
          <p:xfrm>
            <a:off x="2520950" y="4102100"/>
            <a:ext cx="1905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" name="Equation" r:id="rId9" imgW="190500" imgH="330200" progId="Equation.3">
                    <p:embed/>
                  </p:oleObj>
                </mc:Choice>
                <mc:Fallback>
                  <p:oleObj name="Equation" r:id="rId9" imgW="190500" imgH="330200" progId="Equation.3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950" y="4102100"/>
                          <a:ext cx="1905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354992"/>
                </p:ext>
              </p:extLst>
            </p:nvPr>
          </p:nvGraphicFramePr>
          <p:xfrm>
            <a:off x="2444750" y="3187700"/>
            <a:ext cx="2159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" name="Equation" r:id="rId11" imgW="215900" imgH="330200" progId="Equation.3">
                    <p:embed/>
                  </p:oleObj>
                </mc:Choice>
                <mc:Fallback>
                  <p:oleObj name="Equation" r:id="rId11" imgW="215900" imgH="330200" progId="Equation.3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750" y="3187700"/>
                          <a:ext cx="2159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7746849"/>
                </p:ext>
              </p:extLst>
            </p:nvPr>
          </p:nvGraphicFramePr>
          <p:xfrm>
            <a:off x="4419600" y="4921250"/>
            <a:ext cx="228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" name="Equation" r:id="rId13" imgW="228600" imgH="368300" progId="Equation.3">
                    <p:embed/>
                  </p:oleObj>
                </mc:Choice>
                <mc:Fallback>
                  <p:oleObj name="Equation" r:id="rId13" imgW="228600" imgH="368300" progId="Equation.3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4921250"/>
                          <a:ext cx="2286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160252"/>
                </p:ext>
              </p:extLst>
            </p:nvPr>
          </p:nvGraphicFramePr>
          <p:xfrm>
            <a:off x="4724400" y="6070600"/>
            <a:ext cx="254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" name="Equation" r:id="rId15" imgW="254000" imgH="355600" progId="Equation.3">
                    <p:embed/>
                  </p:oleObj>
                </mc:Choice>
                <mc:Fallback>
                  <p:oleObj name="Equation" r:id="rId15" imgW="254000" imgH="355600" progId="Equation.3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6070600"/>
                          <a:ext cx="2540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5562600" y="4953000"/>
            <a:ext cx="12192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" name="Equation" r:id="rId17" imgW="1218960" imgH="634680" progId="Equation.DSMT4">
                    <p:embed/>
                  </p:oleObj>
                </mc:Choice>
                <mc:Fallback>
                  <p:oleObj name="Equation" r:id="rId17" imgW="1218960" imgH="63468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alphaModFix amt="5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4953000"/>
                          <a:ext cx="1219200" cy="635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5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8" name="Picture 67" descr="Pulsar schematic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8200" y="312420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4400" y="685800"/>
            <a:ext cx="7132320" cy="433965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Problem: </a:t>
            </a:r>
            <a:r>
              <a:rPr lang="en-US" b="1" dirty="0" smtClean="0"/>
              <a:t>Tidal effects are slowing Earth’s rotation.  Far in the future, the planet’s rotation will be phase-locked to the orbit of the Moon.  At that time, the Moon’s orbital angular momentum will be nearly equal to the total angular momentum of the Earth and Moon.  (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orb</a:t>
            </a:r>
            <a:r>
              <a:rPr lang="en-US" b="1" dirty="0" smtClean="0"/>
              <a:t> ≈ 0.8 </a:t>
            </a:r>
            <a:r>
              <a:rPr lang="en-US" b="1" i="1" dirty="0" err="1" smtClean="0"/>
              <a:t>L</a:t>
            </a:r>
            <a:r>
              <a:rPr lang="en-US" b="1" i="1" baseline="-25000" dirty="0" err="1" smtClean="0"/>
              <a:t>tot</a:t>
            </a:r>
            <a:r>
              <a:rPr lang="en-US" b="1" dirty="0" smtClean="0"/>
              <a:t>  at the present time.)  Use this approximation to answer the following questions.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b="1" dirty="0" smtClean="0">
                <a:solidFill>
                  <a:srgbClr val="FF0000"/>
                </a:solidFill>
              </a:rPr>
              <a:t>How far away will the Moon be at that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time?  Express your answer in Earth radii.  </a:t>
            </a:r>
          </a:p>
          <a:p>
            <a:pPr marL="342900" indent="-342900">
              <a:buAutoNum type="alphaLcParenBoth" startAt="2"/>
            </a:pPr>
            <a:r>
              <a:rPr lang="en-US" b="1" dirty="0" smtClean="0">
                <a:solidFill>
                  <a:srgbClr val="FF0000"/>
                </a:solidFill>
              </a:rPr>
              <a:t>What will be the length of an Earth day? 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What will be the period of the Moon’s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orbit?  Express your answers in terms of a </a:t>
            </a:r>
          </a:p>
          <a:p>
            <a:pPr marL="342900" indent="-342900"/>
            <a:r>
              <a:rPr lang="en-US" b="1" dirty="0" smtClean="0">
                <a:solidFill>
                  <a:srgbClr val="FF0000"/>
                </a:solidFill>
              </a:rPr>
              <a:t>       present Earth-day.</a:t>
            </a:r>
          </a:p>
          <a:p>
            <a:pPr marL="342900" indent="-342900">
              <a:buAutoNum type="alphaLcParenBoth" startAt="3"/>
            </a:pPr>
            <a:r>
              <a:rPr lang="en-US" b="1" dirty="0" smtClean="0">
                <a:solidFill>
                  <a:srgbClr val="FF0000"/>
                </a:solidFill>
              </a:rPr>
              <a:t>Approximately when will this occur?   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				      </a:t>
            </a:r>
            <a:r>
              <a:rPr lang="en-US" b="1" dirty="0" err="1" smtClean="0"/>
              <a:t>Ans</a:t>
            </a:r>
            <a:r>
              <a:rPr lang="en-US" b="1" dirty="0" smtClean="0"/>
              <a:t>: (a) 89.3</a:t>
            </a:r>
            <a:r>
              <a:rPr lang="en-US" b="1" i="1" dirty="0" smtClean="0"/>
              <a:t> R</a:t>
            </a:r>
            <a:r>
              <a:rPr lang="en-US" b="1" i="1" baseline="-25000" dirty="0" smtClean="0"/>
              <a:t>E</a:t>
            </a:r>
            <a:r>
              <a:rPr lang="en-US" b="1" i="1" dirty="0" smtClean="0"/>
              <a:t>   </a:t>
            </a:r>
            <a:r>
              <a:rPr lang="en-US" b="1" dirty="0" smtClean="0"/>
              <a:t>(b) 49.6 d   (c) 4.9 </a:t>
            </a:r>
            <a:r>
              <a:rPr lang="en-US" b="1" dirty="0" err="1" smtClean="0"/>
              <a:t>Gyr</a:t>
            </a:r>
            <a:endParaRPr lang="en-US" b="1" baseline="-25000" dirty="0" smtClean="0"/>
          </a:p>
        </p:txBody>
      </p:sp>
      <p:sp>
        <p:nvSpPr>
          <p:cNvPr id="35863" name="AutoShape 23" descr="http://www.nasa.gov/sites/default/files/moon_and_earth_lroearthrise_frame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AutoShape 25" descr="http://www.nasa.gov/sites/default/files/moon_and_earth_lroearthrise_frame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256032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162800" y="3962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NASA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00" y="-3352800"/>
            <a:ext cx="11411712" cy="12838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457200"/>
            <a:ext cx="7277100" cy="2369880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Summary</a:t>
            </a:r>
          </a:p>
          <a:p>
            <a:pPr marL="115888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Astronomy is a very effective way to introduce beginning students to classical mechanics, to motivate the topics of physics, and to inspire students  to continue their studies of physics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124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Poster: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</a:rPr>
              <a:t>A Textbook for Using Astronomy to Teach Physics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, Enrique Galvez, PST2A01, Tuesday  5:00 – 5:45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4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02944" y="685800"/>
            <a:ext cx="7406640" cy="2895242"/>
            <a:chOff x="802944" y="685800"/>
            <a:chExt cx="7406640" cy="2895242"/>
          </a:xfrm>
        </p:grpSpPr>
        <p:grpSp>
          <p:nvGrpSpPr>
            <p:cNvPr id="41" name="Group 40"/>
            <p:cNvGrpSpPr/>
            <p:nvPr/>
          </p:nvGrpSpPr>
          <p:grpSpPr>
            <a:xfrm>
              <a:off x="802944" y="685800"/>
              <a:ext cx="7406640" cy="2895242"/>
              <a:chOff x="802944" y="685800"/>
              <a:chExt cx="7406640" cy="289524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802944" y="685800"/>
                <a:ext cx="7406640" cy="2895242"/>
                <a:chOff x="802944" y="685800"/>
                <a:chExt cx="7406640" cy="2895242"/>
              </a:xfrm>
            </p:grpSpPr>
            <p:sp>
              <p:nvSpPr>
                <p:cNvPr id="3072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02944" y="685800"/>
                  <a:ext cx="7406640" cy="2895242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67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Exercise:  </a:t>
                  </a:r>
                  <a:r>
                    <a:rPr lang="en-US" b="1" dirty="0" smtClean="0">
                      <a:latin typeface="Calibri" pitchFamily="34" charset="0"/>
                      <a:cs typeface="Arial" pitchFamily="34" charset="0"/>
                    </a:rPr>
                    <a:t>O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ne-dimensional “collision”:  space probe executing a close fly-by of Jupiter.</a:t>
                  </a:r>
                  <a:r>
                    <a:rPr kumimoji="0" lang="en-US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lang="en-US" b="1" dirty="0" smtClean="0">
                    <a:latin typeface="Calibri" pitchFamily="34" charset="0"/>
                    <a:cs typeface="Arial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lphaLcParenBoth"/>
                    <a:tabLst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What is the probe’s initial velocity relative 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  <a:cs typeface="Arial" pitchFamily="34" charset="0"/>
                    </a:rPr>
                    <a:t>       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to the CM? 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(b)  What is its final relative velocity ?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lphaLcParenBoth" startAt="3"/>
                    <a:tabLst/>
                  </a:pP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What is its final speed</a:t>
                  </a:r>
                  <a:r>
                    <a:rPr kumimoji="0" lang="en-US" b="1" i="0" u="none" strike="noStrike" cap="none" normalizeH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relative to the Sun?</a:t>
                  </a:r>
                  <a:r>
                    <a:rPr kumimoji="0" lang="en-US" b="1" i="0" u="none" strike="noStrike" cap="none" normalizeH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</a:t>
                  </a: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lang="en-US" b="1" dirty="0" smtClean="0">
                    <a:latin typeface="Calibri" pitchFamily="34" charset="0"/>
                    <a:cs typeface="Arial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lang="en-US" b="1" dirty="0" smtClean="0">
                    <a:latin typeface="Calibri" pitchFamily="34" charset="0"/>
                    <a:cs typeface="Arial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lang="en-US" b="1" dirty="0" smtClean="0">
                    <a:latin typeface="Calibri" pitchFamily="34" charset="0"/>
                    <a:cs typeface="Arial" pitchFamily="34" charset="0"/>
                  </a:endParaRPr>
                </a:p>
                <a:p>
                  <a:pPr marL="342900" marR="0" lvl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kumimoji="0" lang="en-US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Ans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:  (a) 23 </a:t>
                  </a:r>
                  <a:r>
                    <a:rPr kumimoji="0" lang="en-US" b="1" i="1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</a:t>
                  </a:r>
                  <a:r>
                    <a:rPr kumimoji="0" lang="en-US" b="1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km/s   (b)  - 23 </a:t>
                  </a:r>
                  <a:r>
                    <a:rPr lang="en-US" b="1" i="1" dirty="0" err="1" smtClean="0">
                      <a:latin typeface="Calibri" pitchFamily="34" charset="0"/>
                      <a:cs typeface="Arial" pitchFamily="34" charset="0"/>
                    </a:rPr>
                    <a:t>i</a:t>
                  </a:r>
                  <a:r>
                    <a:rPr lang="en-US" b="1" dirty="0" smtClean="0"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en-US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km/s  (c) 36 km/s</a:t>
                  </a:r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0725" name="Group 5"/>
                <p:cNvGrpSpPr>
                  <a:grpSpLocks/>
                </p:cNvGrpSpPr>
                <p:nvPr/>
              </p:nvGrpSpPr>
              <p:grpSpPr bwMode="auto">
                <a:xfrm>
                  <a:off x="5870646" y="1484080"/>
                  <a:ext cx="2222350" cy="1474202"/>
                  <a:chOff x="6880" y="12368"/>
                  <a:chExt cx="2624" cy="1747"/>
                </a:xfrm>
              </p:grpSpPr>
              <p:sp>
                <p:nvSpPr>
                  <p:cNvPr id="3072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7920" y="12528"/>
                    <a:ext cx="1440" cy="144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072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6912" y="12384"/>
                    <a:ext cx="2592" cy="1728"/>
                    <a:chOff x="6912" y="12384"/>
                    <a:chExt cx="2592" cy="1728"/>
                  </a:xfrm>
                </p:grpSpPr>
                <p:cxnSp>
                  <p:nvCxnSpPr>
                    <p:cNvPr id="30728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912" y="14112"/>
                      <a:ext cx="1728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0729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912" y="12384"/>
                      <a:ext cx="1728" cy="0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sp>
                  <p:nvSpPr>
                    <p:cNvPr id="30730" name="Arc 10"/>
                    <p:cNvSpPr>
                      <a:spLocks/>
                    </p:cNvSpPr>
                    <p:nvPr/>
                  </p:nvSpPr>
                  <p:spPr bwMode="auto">
                    <a:xfrm>
                      <a:off x="8640" y="12384"/>
                      <a:ext cx="864" cy="86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31" name="Arc 11"/>
                    <p:cNvSpPr>
                      <a:spLocks/>
                    </p:cNvSpPr>
                    <p:nvPr/>
                  </p:nvSpPr>
                  <p:spPr bwMode="auto">
                    <a:xfrm flipV="1">
                      <a:off x="8640" y="13248"/>
                      <a:ext cx="864" cy="86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0732" name="AutoShape 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488" y="13248"/>
                    <a:ext cx="864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30733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8" y="14115"/>
                    <a:ext cx="432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30734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80" y="12368"/>
                    <a:ext cx="432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</p:spPr>
              </p:cxnSp>
            </p:grpSp>
          </p:grpSp>
          <p:grpSp>
            <p:nvGrpSpPr>
              <p:cNvPr id="21" name="Group 20"/>
              <p:cNvGrpSpPr>
                <a:grpSpLocks noChangeAspect="1"/>
              </p:cNvGrpSpPr>
              <p:nvPr/>
            </p:nvGrpSpPr>
            <p:grpSpPr>
              <a:xfrm rot="19860000">
                <a:off x="5523752" y="2771527"/>
                <a:ext cx="294674" cy="342900"/>
                <a:chOff x="2992052" y="4648200"/>
                <a:chExt cx="1447800" cy="15240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 rot="20346718">
                  <a:off x="3906452" y="4784435"/>
                  <a:ext cx="533400" cy="10668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an 17"/>
                <p:cNvSpPr/>
                <p:nvPr/>
              </p:nvSpPr>
              <p:spPr>
                <a:xfrm>
                  <a:off x="3505200" y="4648200"/>
                  <a:ext cx="533400" cy="1524000"/>
                </a:xfrm>
                <a:prstGeom prst="ca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20346718">
                  <a:off x="2992052" y="4860634"/>
                  <a:ext cx="533400" cy="10668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5769592" y="3012744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10 km/s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2600" y="20574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13 km/s</a:t>
              </a:r>
              <a:endParaRPr lang="en-US" sz="16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2944" y="3657600"/>
            <a:ext cx="7406640" cy="2677656"/>
            <a:chOff x="914400" y="762000"/>
            <a:chExt cx="7391400" cy="2677656"/>
          </a:xfrm>
        </p:grpSpPr>
        <p:sp>
          <p:nvSpPr>
            <p:cNvPr id="30" name="TextBox 29"/>
            <p:cNvSpPr txBox="1"/>
            <p:nvPr/>
          </p:nvSpPr>
          <p:spPr>
            <a:xfrm>
              <a:off x="914400" y="762000"/>
              <a:ext cx="7391400" cy="267765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Problem:</a:t>
              </a:r>
              <a:r>
                <a:rPr lang="en-US" sz="2400" b="1" i="1" dirty="0" smtClean="0"/>
                <a:t> </a:t>
              </a:r>
              <a:r>
                <a:rPr lang="en-US" b="1" dirty="0" smtClean="0"/>
                <a:t>3-dimensional fly-by</a:t>
              </a:r>
              <a:r>
                <a:rPr lang="en-US" b="1" i="1" dirty="0" smtClean="0"/>
                <a:t>:  Galileo </a:t>
              </a:r>
              <a:r>
                <a:rPr lang="en-US" b="1" dirty="0" smtClean="0"/>
                <a:t>and Venus</a:t>
              </a:r>
              <a:r>
                <a:rPr lang="en-US" b="1" i="1" dirty="0" smtClean="0"/>
                <a:t>.  </a:t>
              </a:r>
              <a:endParaRPr lang="en-US" b="1" dirty="0" smtClean="0"/>
            </a:p>
            <a:p>
              <a:pPr marL="342900" indent="-342900"/>
              <a:r>
                <a:rPr lang="en-US" b="1" dirty="0" smtClean="0"/>
                <a:t>(a)  </a:t>
              </a:r>
              <a:r>
                <a:rPr lang="en-US" b="1" dirty="0" smtClean="0">
                  <a:solidFill>
                    <a:srgbClr val="FF0000"/>
                  </a:solidFill>
                </a:rPr>
                <a:t>If Venus deflects </a:t>
              </a:r>
              <a:r>
                <a:rPr lang="en-US" b="1" i="1" dirty="0" smtClean="0">
                  <a:solidFill>
                    <a:srgbClr val="FF0000"/>
                  </a:solidFill>
                </a:rPr>
                <a:t>Galileo</a:t>
              </a:r>
              <a:r>
                <a:rPr lang="en-US" b="1" dirty="0" smtClean="0">
                  <a:solidFill>
                    <a:srgbClr val="FF0000"/>
                  </a:solidFill>
                </a:rPr>
                <a:t> by 150° (in the CM 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        reference frame), what is the final velocity of 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        the spacecraft relative to the Sun?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(c)   Suppose instead that the two bodies are moving 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       in the same direction, and the spacecraft’s 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       deflection is 90° (in the CM frame).  What is the 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       final speed of the craft relative to the Sun? </a:t>
              </a:r>
            </a:p>
            <a:p>
              <a:pPr marL="342900" indent="-342900"/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11"/>
            <p:cNvGrpSpPr/>
            <p:nvPr/>
          </p:nvGrpSpPr>
          <p:grpSpPr>
            <a:xfrm>
              <a:off x="6096000" y="1219200"/>
              <a:ext cx="2209800" cy="1905000"/>
              <a:chOff x="5638800" y="4419600"/>
              <a:chExt cx="2209800" cy="19050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638800" y="4419600"/>
                <a:ext cx="2209800" cy="1905000"/>
              </a:xfrm>
              <a:prstGeom prst="round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9"/>
              <p:cNvGrpSpPr/>
              <p:nvPr/>
            </p:nvGrpSpPr>
            <p:grpSpPr>
              <a:xfrm>
                <a:off x="5791200" y="4572000"/>
                <a:ext cx="1916447" cy="1577009"/>
                <a:chOff x="5445135" y="4419600"/>
                <a:chExt cx="1916447" cy="1577009"/>
              </a:xfrm>
            </p:grpSpPr>
            <p:pic>
              <p:nvPicPr>
                <p:cNvPr id="34" name="Picture 33" descr="http://www.mmedia.is/~bjj/povstuff/spacecraft/galileo_92.jpg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 b="6030"/>
                <a:stretch>
                  <a:fillRect/>
                </a:stretch>
              </p:blipFill>
              <p:spPr bwMode="auto">
                <a:xfrm rot="18215995">
                  <a:off x="5370275" y="4627861"/>
                  <a:ext cx="510610" cy="360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" descr="http://ts4.mm.bing.net/th?id=H.4696307431509463&amp;pid=1.7"/>
                <p:cNvPicPr/>
                <p:nvPr/>
              </p:nvPicPr>
              <p:blipFill>
                <a:blip r:embed="rId4" cstate="print">
                  <a:clrChange>
                    <a:clrFrom>
                      <a:srgbClr val="010101"/>
                    </a:clrFrom>
                    <a:clrTo>
                      <a:srgbClr val="010101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48400" y="4876800"/>
                  <a:ext cx="1113182" cy="11198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31750"/>
                </a:effectLst>
              </p:spPr>
            </p:pic>
            <p:cxnSp>
              <p:nvCxnSpPr>
                <p:cNvPr id="36" name="AutoShape 2"/>
                <p:cNvCxnSpPr>
                  <a:cxnSpLocks noChangeShapeType="1"/>
                </p:cNvCxnSpPr>
                <p:nvPr/>
              </p:nvCxnSpPr>
              <p:spPr bwMode="auto">
                <a:xfrm>
                  <a:off x="5791200" y="5486400"/>
                  <a:ext cx="36576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/>
                </a:ln>
              </p:spPr>
            </p:cxnSp>
            <p:sp>
              <p:nvSpPr>
                <p:cNvPr id="3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562600" y="5562600"/>
                  <a:ext cx="9906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35 km/s</a:t>
                  </a:r>
                  <a:endPara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8" name="AutoShape 2"/>
                <p:cNvCxnSpPr>
                  <a:cxnSpLocks noChangeShapeType="1"/>
                </p:cNvCxnSpPr>
                <p:nvPr/>
              </p:nvCxnSpPr>
              <p:spPr bwMode="auto">
                <a:xfrm>
                  <a:off x="5831823" y="4800600"/>
                  <a:ext cx="45720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3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826135" y="4419600"/>
                  <a:ext cx="9144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40 km/s</a:t>
                  </a:r>
                  <a:endPara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Astronomy: an enduring motivator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6" name="AutoShape 2" descr="http://www.nasa.gov/sites/default/files/images/337294main_pg62_as11-40-5903_fu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nasa.gov/sites/default/files/images/337294main_pg62_as11-40-5903_fu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pollo 11 astrona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342" y="1219200"/>
            <a:ext cx="1915931" cy="2011680"/>
          </a:xfrm>
          <a:prstGeom prst="rect">
            <a:avLst/>
          </a:prstGeom>
        </p:spPr>
      </p:pic>
      <p:pic>
        <p:nvPicPr>
          <p:cNvPr id="11" name="Picture 10" descr="Sputnik_asm.jpg"/>
          <p:cNvPicPr>
            <a:picLocks noChangeAspect="1"/>
          </p:cNvPicPr>
          <p:nvPr/>
        </p:nvPicPr>
        <p:blipFill>
          <a:blip r:embed="rId5" cstate="print"/>
          <a:srcRect l="21717"/>
          <a:stretch>
            <a:fillRect/>
          </a:stretch>
        </p:blipFill>
        <p:spPr>
          <a:xfrm>
            <a:off x="4267200" y="1219200"/>
            <a:ext cx="1922823" cy="2011680"/>
          </a:xfrm>
          <a:prstGeom prst="rect">
            <a:avLst/>
          </a:prstGeom>
        </p:spPr>
      </p:pic>
      <p:pic>
        <p:nvPicPr>
          <p:cNvPr id="15" name="Picture 14" descr="star-wars first 3 mov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2133600"/>
            <a:ext cx="2813539" cy="2011680"/>
          </a:xfrm>
          <a:prstGeom prst="rect">
            <a:avLst/>
          </a:prstGeom>
        </p:spPr>
      </p:pic>
      <p:pic>
        <p:nvPicPr>
          <p:cNvPr id="16" name="Picture 15" descr="gravity-521d111aa2f8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352800"/>
            <a:ext cx="2116073" cy="3017520"/>
          </a:xfrm>
          <a:prstGeom prst="rect">
            <a:avLst/>
          </a:prstGeom>
        </p:spPr>
      </p:pic>
      <p:pic>
        <p:nvPicPr>
          <p:cNvPr id="17" name="Picture 16" descr="interstellar-hd-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343400"/>
            <a:ext cx="3576320" cy="20116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114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1960’s</a:t>
            </a:r>
            <a:endParaRPr lang="en-US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1970’s</a:t>
            </a:r>
            <a:endParaRPr lang="en-US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5791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2010’s</a:t>
            </a:r>
            <a:endParaRPr lang="en-US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Big Questions: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How did the universe begin?  How will it end? What is dark matter?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What is dark energy?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How did the Solar System form?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Are we alone?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 descr="cont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62400"/>
            <a:ext cx="2286000" cy="2286000"/>
          </a:xfrm>
          <a:prstGeom prst="rect">
            <a:avLst/>
          </a:prstGeom>
        </p:spPr>
      </p:pic>
      <p:pic>
        <p:nvPicPr>
          <p:cNvPr id="4" name="Picture 3" descr="kepler telescop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rot="20266984">
            <a:off x="6507548" y="1695289"/>
            <a:ext cx="2143019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Can we use an astronomy theme to convey and illustrate the key concepts of an  introductory calculus-level mechanics course?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480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Key topics: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mathematics: geometry, calculus and 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vectors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motion:  constant acceleration, uniform circular,           	           simple harmonic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Newton’s laws; force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conservation of momentum; center of mass 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conservation of energy</a:t>
            </a:r>
          </a:p>
          <a:p>
            <a:pPr marL="274320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conservation of angular momentum; torque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888274" y="1715589"/>
            <a:ext cx="5029200" cy="2514600"/>
          </a:xfrm>
          <a:prstGeom prst="roundRect">
            <a:avLst/>
          </a:prstGeom>
          <a:solidFill>
            <a:srgbClr val="FFFF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295400" y="5181600"/>
            <a:ext cx="6477000" cy="990600"/>
          </a:xfrm>
          <a:prstGeom prst="roundRect">
            <a:avLst/>
          </a:prstGeom>
          <a:solidFill>
            <a:srgbClr val="FFFFFF">
              <a:alpha val="67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457200"/>
            <a:ext cx="7670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Vectors: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 mathematical equivalence of Ptolemaic and Copernican </a:t>
            </a:r>
          </a:p>
          <a:p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  models</a:t>
            </a: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4343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Hubble’s law  →  Copernican principle </a:t>
            </a:r>
          </a:p>
          <a:p>
            <a:pPr marL="1938338"/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→  estimate of age of universe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31182"/>
              </p:ext>
            </p:extLst>
          </p:nvPr>
        </p:nvGraphicFramePr>
        <p:xfrm>
          <a:off x="1587500" y="5270500"/>
          <a:ext cx="320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4" imgW="3200400" imgH="787400" progId="Equation.3">
                  <p:embed/>
                </p:oleObj>
              </mc:Choice>
              <mc:Fallback>
                <p:oleObj name="Equation" r:id="rId4" imgW="3200400" imgH="787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270500"/>
                        <a:ext cx="3200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16388"/>
              </p:ext>
            </p:extLst>
          </p:nvPr>
        </p:nvGraphicFramePr>
        <p:xfrm>
          <a:off x="5524500" y="5289550"/>
          <a:ext cx="171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6" imgW="1714500" imgH="749300" progId="Equation.3">
                  <p:embed/>
                </p:oleObj>
              </mc:Choice>
              <mc:Fallback>
                <p:oleObj name="Equation" r:id="rId6" imgW="1714500" imgH="749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5289550"/>
                        <a:ext cx="17145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828800"/>
            <a:ext cx="2362200" cy="21733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/>
          <p:nvPr/>
        </p:nvCxnSpPr>
        <p:spPr>
          <a:xfrm>
            <a:off x="1607655" y="2769166"/>
            <a:ext cx="1219200" cy="5015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339176" y="2755084"/>
            <a:ext cx="91440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990600" y="1828800"/>
            <a:ext cx="4841273" cy="2317804"/>
            <a:chOff x="990600" y="1728081"/>
            <a:chExt cx="4841273" cy="2317804"/>
          </a:xfrm>
        </p:grpSpPr>
        <p:grpSp>
          <p:nvGrpSpPr>
            <p:cNvPr id="4" name="Group 66"/>
            <p:cNvGrpSpPr/>
            <p:nvPr/>
          </p:nvGrpSpPr>
          <p:grpSpPr>
            <a:xfrm>
              <a:off x="991362" y="1816981"/>
              <a:ext cx="4840511" cy="2202195"/>
              <a:chOff x="914400" y="757451"/>
              <a:chExt cx="7224643" cy="3509749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3600000" flipV="1">
                <a:off x="5715000" y="2522853"/>
                <a:ext cx="914400" cy="0"/>
              </a:xfrm>
              <a:prstGeom prst="straightConnector1">
                <a:avLst/>
              </a:prstGeom>
              <a:ln w="19050">
                <a:noFill/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6400800" y="2895600"/>
                <a:ext cx="1371600" cy="0"/>
              </a:xfrm>
              <a:prstGeom prst="straightConnector1">
                <a:avLst/>
              </a:prstGeom>
              <a:ln w="19050">
                <a:noFill/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Sun 6"/>
              <p:cNvSpPr>
                <a:spLocks noChangeAspect="1"/>
              </p:cNvSpPr>
              <p:nvPr/>
            </p:nvSpPr>
            <p:spPr>
              <a:xfrm>
                <a:off x="2158365" y="2767965"/>
                <a:ext cx="255270" cy="255270"/>
              </a:xfrm>
              <a:prstGeom prst="sun">
                <a:avLst>
                  <a:gd name="adj" fmla="val 17188"/>
                </a:avLst>
              </a:prstGeom>
              <a:solidFill>
                <a:srgbClr val="FFFF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565489" y="2829447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2296048" y="2887226"/>
                <a:ext cx="1371600" cy="0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1383541" y="1985596"/>
                <a:ext cx="1804918" cy="1820008"/>
              </a:xfrm>
              <a:prstGeom prst="ellipse">
                <a:avLst/>
              </a:prstGeom>
              <a:noFill/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780232" y="2079170"/>
                <a:ext cx="152400" cy="152400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3600000" flipV="1">
                <a:off x="1627061" y="2530578"/>
                <a:ext cx="914400" cy="0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48"/>
              <p:cNvGrpSpPr/>
              <p:nvPr/>
            </p:nvGrpSpPr>
            <p:grpSpPr>
              <a:xfrm>
                <a:off x="4565176" y="757451"/>
                <a:ext cx="2743200" cy="2743200"/>
                <a:chOff x="4876800" y="1066800"/>
                <a:chExt cx="2743200" cy="274320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4876800" y="1066800"/>
                  <a:ext cx="2743200" cy="2743200"/>
                </a:xfrm>
                <a:prstGeom prst="ellipse">
                  <a:avLst/>
                </a:prstGeom>
                <a:noFill/>
                <a:ln w="19050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172200" y="2362200"/>
                  <a:ext cx="152400" cy="152400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7641041" y="2815004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932226" y="2129051"/>
                <a:ext cx="1371600" cy="0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3600000" flipV="1">
                <a:off x="7051201" y="2522853"/>
                <a:ext cx="914400" cy="0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rc 19"/>
              <p:cNvSpPr/>
              <p:nvPr/>
            </p:nvSpPr>
            <p:spPr>
              <a:xfrm>
                <a:off x="5000625" y="1190625"/>
                <a:ext cx="1828800" cy="1828800"/>
              </a:xfrm>
              <a:prstGeom prst="arc">
                <a:avLst>
                  <a:gd name="adj1" fmla="val 3031768"/>
                  <a:gd name="adj2" fmla="val 17377137"/>
                </a:avLst>
              </a:prstGeom>
              <a:ln w="12700">
                <a:noFill/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un 20"/>
              <p:cNvSpPr>
                <a:spLocks noChangeAspect="1"/>
              </p:cNvSpPr>
              <p:nvPr/>
            </p:nvSpPr>
            <p:spPr>
              <a:xfrm>
                <a:off x="6247554" y="2760580"/>
                <a:ext cx="255270" cy="255270"/>
              </a:xfrm>
              <a:prstGeom prst="sun">
                <a:avLst>
                  <a:gd name="adj" fmla="val 17188"/>
                </a:avLst>
              </a:prstGeom>
              <a:solidFill>
                <a:srgbClr val="FFFF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5922927" y="2137145"/>
                <a:ext cx="1792793" cy="781259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" name="Object 22"/>
              <p:cNvGraphicFramePr>
                <a:graphicFrameLocks noChangeAspect="1"/>
              </p:cNvGraphicFramePr>
              <p:nvPr/>
            </p:nvGraphicFramePr>
            <p:xfrm>
              <a:off x="4089400" y="2032000"/>
              <a:ext cx="9144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2" name="Equation" r:id="rId9" imgW="914400" imgH="203040" progId="Equation.DSMT4">
                      <p:embed/>
                    </p:oleObj>
                  </mc:Choice>
                  <mc:Fallback>
                    <p:oleObj name="Equation" r:id="rId9" imgW="914400" imgH="20304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9400" y="2032000"/>
                            <a:ext cx="914400" cy="203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0346466"/>
                  </p:ext>
                </p:extLst>
              </p:nvPr>
            </p:nvGraphicFramePr>
            <p:xfrm>
              <a:off x="2571845" y="2940910"/>
              <a:ext cx="445448" cy="404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3" name="Equation" r:id="rId11" imgW="444500" imgH="406400" progId="Equation.3">
                      <p:embed/>
                    </p:oleObj>
                  </mc:Choice>
                  <mc:Fallback>
                    <p:oleObj name="Equation" r:id="rId11" imgW="444500" imgH="4064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1845" y="2940910"/>
                            <a:ext cx="445448" cy="404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2393839"/>
                  </p:ext>
                </p:extLst>
              </p:nvPr>
            </p:nvGraphicFramePr>
            <p:xfrm>
              <a:off x="1628822" y="2394413"/>
              <a:ext cx="459664" cy="404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" name="Equation" r:id="rId13" imgW="457200" imgH="406400" progId="Equation.3">
                      <p:embed/>
                    </p:oleObj>
                  </mc:Choice>
                  <mc:Fallback>
                    <p:oleObj name="Equation" r:id="rId13" imgW="457200" imgH="406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8822" y="2394413"/>
                            <a:ext cx="459664" cy="404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0288973"/>
                  </p:ext>
                </p:extLst>
              </p:nvPr>
            </p:nvGraphicFramePr>
            <p:xfrm>
              <a:off x="6540595" y="1650570"/>
              <a:ext cx="485727" cy="4478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5" name="Equation" r:id="rId15" imgW="482600" imgH="444500" progId="Equation.3">
                      <p:embed/>
                    </p:oleObj>
                  </mc:Choice>
                  <mc:Fallback>
                    <p:oleObj name="Equation" r:id="rId15" imgW="482600" imgH="4445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0595" y="1650570"/>
                            <a:ext cx="485727" cy="4478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5106244"/>
                  </p:ext>
                </p:extLst>
              </p:nvPr>
            </p:nvGraphicFramePr>
            <p:xfrm>
              <a:off x="7445707" y="2045262"/>
              <a:ext cx="443078" cy="4452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6" name="Equation" r:id="rId17" imgW="444500" imgH="444500" progId="Equation.3">
                      <p:embed/>
                    </p:oleObj>
                  </mc:Choice>
                  <mc:Fallback>
                    <p:oleObj name="Equation" r:id="rId17" imgW="444500" imgH="4445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45707" y="2045262"/>
                            <a:ext cx="443078" cy="4452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/>
            </p:nvGraphicFramePr>
            <p:xfrm>
              <a:off x="4744588" y="3792141"/>
              <a:ext cx="1115988" cy="3820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7" name="Equation" r:id="rId19" imgW="1117440" imgH="380880" progId="Equation.DSMT4">
                      <p:embed/>
                    </p:oleObj>
                  </mc:Choice>
                  <mc:Fallback>
                    <p:oleObj name="Equation" r:id="rId19" imgW="1117440" imgH="38088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4588" y="3792141"/>
                            <a:ext cx="1115988" cy="38204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6168598" y="3792141"/>
              <a:ext cx="1800746" cy="3820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8" name="Equation" r:id="rId21" imgW="1803240" imgH="380880" progId="Equation.DSMT4">
                      <p:embed/>
                    </p:oleObj>
                  </mc:Choice>
                  <mc:Fallback>
                    <p:oleObj name="Equation" r:id="rId21" imgW="1803240" imgH="380880" progId="Equation.DSMT4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68598" y="3792141"/>
                            <a:ext cx="1800746" cy="38204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Oval 7"/>
              <p:cNvSpPr/>
              <p:nvPr/>
            </p:nvSpPr>
            <p:spPr>
              <a:xfrm>
                <a:off x="914400" y="1524000"/>
                <a:ext cx="2743200" cy="2743200"/>
              </a:xfrm>
              <a:prstGeom prst="ellipse">
                <a:avLst/>
              </a:prstGeom>
              <a:noFill/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34125" y="1219200"/>
                <a:ext cx="1804918" cy="1820008"/>
              </a:xfrm>
              <a:prstGeom prst="ellipse">
                <a:avLst/>
              </a:prstGeom>
              <a:noFill/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864806" y="2131088"/>
                <a:ext cx="1792793" cy="781259"/>
              </a:xfrm>
              <a:prstGeom prst="straightConnector1">
                <a:avLst/>
              </a:prstGeom>
              <a:ln w="2857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990600" y="1728081"/>
              <a:ext cx="4800600" cy="2317804"/>
              <a:chOff x="990600" y="1728081"/>
              <a:chExt cx="4800600" cy="2317804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913614" y="3144076"/>
                <a:ext cx="86868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990600" y="2217085"/>
                <a:ext cx="1828800" cy="18288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33500" y="2559985"/>
                <a:ext cx="1143000" cy="11430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>
                <a:cxnSpLocks noChangeAspect="1"/>
              </p:cNvCxnSpPr>
              <p:nvPr/>
            </p:nvCxnSpPr>
            <p:spPr>
              <a:xfrm>
                <a:off x="1622068" y="2674951"/>
                <a:ext cx="303421" cy="48089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3429000" y="1728081"/>
                <a:ext cx="1828800" cy="18288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648200" y="2109081"/>
                <a:ext cx="1143000" cy="11430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cxnSpLocks noChangeAspect="1"/>
              </p:cNvCxnSpPr>
              <p:nvPr/>
            </p:nvCxnSpPr>
            <p:spPr>
              <a:xfrm>
                <a:off x="4359303" y="2667000"/>
                <a:ext cx="303421" cy="480895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4648200" y="3136126"/>
                <a:ext cx="868680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cxnSpLocks noChangeAspect="1"/>
              </p:cNvCxnSpPr>
              <p:nvPr/>
            </p:nvCxnSpPr>
            <p:spPr>
              <a:xfrm>
                <a:off x="5248275" y="2656768"/>
                <a:ext cx="303421" cy="480895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0" name="Object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7138591"/>
                  </p:ext>
                </p:extLst>
              </p:nvPr>
            </p:nvGraphicFramePr>
            <p:xfrm>
              <a:off x="2005053" y="2606036"/>
              <a:ext cx="3048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9" name="Equation" r:id="rId23" imgW="304800" imgH="254000" progId="Equation.3">
                      <p:embed/>
                    </p:oleObj>
                  </mc:Choice>
                  <mc:Fallback>
                    <p:oleObj name="Equation" r:id="rId23" imgW="304800" imgH="254000" progId="Equation.3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5053" y="2606036"/>
                            <a:ext cx="304800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57" name="Straight Arrow Connector 56"/>
          <p:cNvCxnSpPr/>
          <p:nvPr/>
        </p:nvCxnSpPr>
        <p:spPr>
          <a:xfrm>
            <a:off x="4336277" y="2755376"/>
            <a:ext cx="1219200" cy="5015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72200" y="3962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Freedman and </a:t>
            </a:r>
            <a:r>
              <a:rPr lang="en-US" sz="1600" b="1" dirty="0" err="1" smtClean="0"/>
              <a:t>Madore</a:t>
            </a:r>
            <a:r>
              <a:rPr lang="en-US" sz="1600" b="1" dirty="0" smtClean="0"/>
              <a:t> (2010)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2514600" y="1981200"/>
            <a:ext cx="5257800" cy="2057400"/>
          </a:xfrm>
          <a:prstGeom prst="roundRect">
            <a:avLst/>
          </a:prstGeom>
          <a:solidFill>
            <a:schemeClr val="bg1">
              <a:alpha val="6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Geometry: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Hipparchus’ measurement of Earth-Moon distance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Galileo’s measurement of Moon crater depth</a:t>
            </a: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910" name="Group 46"/>
          <p:cNvGrpSpPr>
            <a:grpSpLocks noChangeAspect="1"/>
          </p:cNvGrpSpPr>
          <p:nvPr/>
        </p:nvGrpSpPr>
        <p:grpSpPr bwMode="auto">
          <a:xfrm>
            <a:off x="2514587" y="1828800"/>
            <a:ext cx="5280774" cy="2235391"/>
            <a:chOff x="1512" y="2321"/>
            <a:chExt cx="8847" cy="3743"/>
          </a:xfrm>
        </p:grpSpPr>
        <p:sp>
          <p:nvSpPr>
            <p:cNvPr id="36911" name="AutoShape 47"/>
            <p:cNvSpPr>
              <a:spLocks noChangeAspect="1" noChangeArrowheads="1"/>
            </p:cNvSpPr>
            <p:nvPr/>
          </p:nvSpPr>
          <p:spPr bwMode="auto">
            <a:xfrm>
              <a:off x="1512" y="2321"/>
              <a:ext cx="8640" cy="3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2" name="Oval 48"/>
            <p:cNvSpPr>
              <a:spLocks noChangeArrowheads="1"/>
            </p:cNvSpPr>
            <p:nvPr/>
          </p:nvSpPr>
          <p:spPr bwMode="auto">
            <a:xfrm>
              <a:off x="2592" y="3138"/>
              <a:ext cx="2016" cy="201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913" name="AutoShape 49"/>
            <p:cNvCxnSpPr>
              <a:cxnSpLocks noChangeShapeType="1"/>
              <a:stCxn id="36912" idx="4"/>
            </p:cNvCxnSpPr>
            <p:nvPr/>
          </p:nvCxnSpPr>
          <p:spPr bwMode="auto">
            <a:xfrm flipV="1">
              <a:off x="3600" y="4149"/>
              <a:ext cx="6490" cy="10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6914" name="Oval 50"/>
            <p:cNvSpPr>
              <a:spLocks noChangeArrowheads="1"/>
            </p:cNvSpPr>
            <p:nvPr/>
          </p:nvSpPr>
          <p:spPr bwMode="auto">
            <a:xfrm>
              <a:off x="5760" y="3569"/>
              <a:ext cx="1152" cy="1152"/>
            </a:xfrm>
            <a:prstGeom prst="ellipse">
              <a:avLst/>
            </a:prstGeom>
            <a:gradFill rotWithShape="1">
              <a:gsLst>
                <a:gs pos="0">
                  <a:srgbClr val="B8CCE4"/>
                </a:gs>
                <a:gs pos="100000">
                  <a:srgbClr val="B8CCE4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5" name="Oval 51"/>
            <p:cNvSpPr>
              <a:spLocks noChangeArrowheads="1"/>
            </p:cNvSpPr>
            <p:nvPr/>
          </p:nvSpPr>
          <p:spPr bwMode="auto">
            <a:xfrm>
              <a:off x="7776" y="4001"/>
              <a:ext cx="288" cy="288"/>
            </a:xfrm>
            <a:prstGeom prst="ellipse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916" name="AutoShape 52"/>
            <p:cNvCxnSpPr>
              <a:cxnSpLocks noChangeShapeType="1"/>
            </p:cNvCxnSpPr>
            <p:nvPr/>
          </p:nvCxnSpPr>
          <p:spPr bwMode="auto">
            <a:xfrm flipH="1" flipV="1">
              <a:off x="2032" y="4137"/>
              <a:ext cx="8264" cy="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917" name="AutoShape 53"/>
            <p:cNvCxnSpPr>
              <a:cxnSpLocks noChangeShapeType="1"/>
            </p:cNvCxnSpPr>
            <p:nvPr/>
          </p:nvCxnSpPr>
          <p:spPr bwMode="auto">
            <a:xfrm flipH="1">
              <a:off x="7910" y="3641"/>
              <a:ext cx="10" cy="18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918" name="AutoShape 54"/>
            <p:cNvCxnSpPr>
              <a:cxnSpLocks noChangeShapeType="1"/>
            </p:cNvCxnSpPr>
            <p:nvPr/>
          </p:nvCxnSpPr>
          <p:spPr bwMode="auto">
            <a:xfrm>
              <a:off x="3600" y="5441"/>
              <a:ext cx="27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6919" name="AutoShape 55"/>
            <p:cNvCxnSpPr>
              <a:cxnSpLocks noChangeShapeType="1"/>
            </p:cNvCxnSpPr>
            <p:nvPr/>
          </p:nvCxnSpPr>
          <p:spPr bwMode="auto">
            <a:xfrm>
              <a:off x="6336" y="5441"/>
              <a:ext cx="1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6920" name="AutoShape 56"/>
            <p:cNvCxnSpPr>
              <a:cxnSpLocks noChangeShapeType="1"/>
            </p:cNvCxnSpPr>
            <p:nvPr/>
          </p:nvCxnSpPr>
          <p:spPr bwMode="auto">
            <a:xfrm flipH="1" flipV="1">
              <a:off x="6334" y="3809"/>
              <a:ext cx="1584" cy="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36921" name="AutoShape 57"/>
            <p:cNvSpPr>
              <a:spLocks noChangeArrowheads="1"/>
            </p:cNvSpPr>
            <p:nvPr/>
          </p:nvSpPr>
          <p:spPr bwMode="auto">
            <a:xfrm>
              <a:off x="6316" y="3566"/>
              <a:ext cx="1588" cy="239"/>
            </a:xfrm>
            <a:prstGeom prst="triangle">
              <a:avLst>
                <a:gd name="adj" fmla="val 0"/>
              </a:avLst>
            </a:prstGeom>
            <a:solidFill>
              <a:srgbClr val="B2B2B2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2" name="AutoShape 58"/>
            <p:cNvSpPr>
              <a:spLocks noChangeArrowheads="1"/>
            </p:cNvSpPr>
            <p:nvPr/>
          </p:nvSpPr>
          <p:spPr bwMode="auto">
            <a:xfrm>
              <a:off x="3612" y="3138"/>
              <a:ext cx="2730" cy="431"/>
            </a:xfrm>
            <a:prstGeom prst="triangle">
              <a:avLst>
                <a:gd name="adj" fmla="val 0"/>
              </a:avLst>
            </a:prstGeom>
            <a:solidFill>
              <a:srgbClr val="BFBFBF">
                <a:alpha val="64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923" name="AutoShape 59"/>
            <p:cNvCxnSpPr>
              <a:cxnSpLocks noChangeShapeType="1"/>
              <a:endCxn id="36914" idx="0"/>
            </p:cNvCxnSpPr>
            <p:nvPr/>
          </p:nvCxnSpPr>
          <p:spPr bwMode="auto">
            <a:xfrm>
              <a:off x="3600" y="3562"/>
              <a:ext cx="2736" cy="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6924" name="AutoShape 60"/>
            <p:cNvCxnSpPr>
              <a:cxnSpLocks noChangeShapeType="1"/>
              <a:stCxn id="36912" idx="0"/>
            </p:cNvCxnSpPr>
            <p:nvPr/>
          </p:nvCxnSpPr>
          <p:spPr bwMode="auto">
            <a:xfrm>
              <a:off x="3600" y="3138"/>
              <a:ext cx="6480" cy="100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6925" name="Text Box 61"/>
            <p:cNvSpPr txBox="1">
              <a:spLocks noChangeArrowheads="1"/>
            </p:cNvSpPr>
            <p:nvPr/>
          </p:nvSpPr>
          <p:spPr bwMode="auto">
            <a:xfrm>
              <a:off x="3154" y="2626"/>
              <a:ext cx="36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26" name="Text Box 62"/>
            <p:cNvSpPr txBox="1">
              <a:spLocks noChangeArrowheads="1"/>
            </p:cNvSpPr>
            <p:nvPr/>
          </p:nvSpPr>
          <p:spPr bwMode="auto">
            <a:xfrm>
              <a:off x="3044" y="5128"/>
              <a:ext cx="74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S’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27" name="Text Box 63"/>
            <p:cNvSpPr txBox="1">
              <a:spLocks noChangeArrowheads="1"/>
            </p:cNvSpPr>
            <p:nvPr/>
          </p:nvSpPr>
          <p:spPr bwMode="auto">
            <a:xfrm>
              <a:off x="6258" y="3112"/>
              <a:ext cx="36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28" name="Text Box 64"/>
            <p:cNvSpPr txBox="1">
              <a:spLocks noChangeArrowheads="1"/>
            </p:cNvSpPr>
            <p:nvPr/>
          </p:nvSpPr>
          <p:spPr bwMode="auto">
            <a:xfrm>
              <a:off x="6268" y="4625"/>
              <a:ext cx="61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E’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29" name="Text Box 65"/>
            <p:cNvSpPr txBox="1">
              <a:spLocks noChangeArrowheads="1"/>
            </p:cNvSpPr>
            <p:nvPr/>
          </p:nvSpPr>
          <p:spPr bwMode="auto">
            <a:xfrm>
              <a:off x="9927" y="3629"/>
              <a:ext cx="43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30" name="Text Box 66"/>
            <p:cNvSpPr txBox="1">
              <a:spLocks noChangeArrowheads="1"/>
            </p:cNvSpPr>
            <p:nvPr/>
          </p:nvSpPr>
          <p:spPr bwMode="auto">
            <a:xfrm>
              <a:off x="4680" y="5369"/>
              <a:ext cx="917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800" b="1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31" name="Text Box 67"/>
            <p:cNvSpPr txBox="1">
              <a:spLocks noChangeArrowheads="1"/>
            </p:cNvSpPr>
            <p:nvPr/>
          </p:nvSpPr>
          <p:spPr bwMode="auto">
            <a:xfrm>
              <a:off x="6768" y="5369"/>
              <a:ext cx="872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800" b="1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32" name="Text Box 68"/>
            <p:cNvSpPr txBox="1">
              <a:spLocks noChangeArrowheads="1"/>
            </p:cNvSpPr>
            <p:nvPr/>
          </p:nvSpPr>
          <p:spPr bwMode="auto">
            <a:xfrm>
              <a:off x="3125" y="3487"/>
              <a:ext cx="5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800" b="1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33" name="Text Box 69"/>
            <p:cNvSpPr txBox="1">
              <a:spLocks noChangeArrowheads="1"/>
            </p:cNvSpPr>
            <p:nvPr/>
          </p:nvSpPr>
          <p:spPr bwMode="auto">
            <a:xfrm>
              <a:off x="5904" y="3641"/>
              <a:ext cx="57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800" b="1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934" name="AutoShape 70"/>
            <p:cNvCxnSpPr>
              <a:cxnSpLocks noChangeShapeType="1"/>
            </p:cNvCxnSpPr>
            <p:nvPr/>
          </p:nvCxnSpPr>
          <p:spPr bwMode="auto">
            <a:xfrm>
              <a:off x="8356" y="3737"/>
              <a:ext cx="1" cy="4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</p:spPr>
        </p:cxnSp>
        <p:sp>
          <p:nvSpPr>
            <p:cNvPr id="36935" name="Text Box 71"/>
            <p:cNvSpPr txBox="1">
              <a:spLocks noChangeArrowheads="1"/>
            </p:cNvSpPr>
            <p:nvPr/>
          </p:nvSpPr>
          <p:spPr bwMode="auto">
            <a:xfrm>
              <a:off x="8095" y="3260"/>
              <a:ext cx="576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800" b="1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936" name="AutoShape 72"/>
            <p:cNvCxnSpPr>
              <a:cxnSpLocks noChangeShapeType="1"/>
            </p:cNvCxnSpPr>
            <p:nvPr/>
          </p:nvCxnSpPr>
          <p:spPr bwMode="auto">
            <a:xfrm>
              <a:off x="7561" y="3951"/>
              <a:ext cx="1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</p:cxnSp>
        <p:cxnSp>
          <p:nvCxnSpPr>
            <p:cNvPr id="36937" name="AutoShape 73"/>
            <p:cNvCxnSpPr>
              <a:cxnSpLocks noChangeShapeType="1"/>
            </p:cNvCxnSpPr>
            <p:nvPr/>
          </p:nvCxnSpPr>
          <p:spPr bwMode="auto">
            <a:xfrm flipV="1">
              <a:off x="7568" y="4256"/>
              <a:ext cx="2" cy="2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</p:spPr>
        </p:cxnSp>
        <p:cxnSp>
          <p:nvCxnSpPr>
            <p:cNvPr id="36938" name="AutoShape 74"/>
            <p:cNvCxnSpPr>
              <a:cxnSpLocks noChangeShapeType="1"/>
            </p:cNvCxnSpPr>
            <p:nvPr/>
          </p:nvCxnSpPr>
          <p:spPr bwMode="auto">
            <a:xfrm flipV="1">
              <a:off x="7488" y="4287"/>
              <a:ext cx="148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6939" name="Text Box 75"/>
            <p:cNvSpPr txBox="1">
              <a:spLocks noChangeArrowheads="1"/>
            </p:cNvSpPr>
            <p:nvPr/>
          </p:nvSpPr>
          <p:spPr bwMode="auto">
            <a:xfrm>
              <a:off x="6983" y="4001"/>
              <a:ext cx="78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</a:t>
              </a:r>
              <a:r>
                <a:rPr kumimoji="0" lang="en-US" sz="1800" b="1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940" name="AutoShape 76"/>
            <p:cNvCxnSpPr>
              <a:cxnSpLocks noChangeShapeType="1"/>
            </p:cNvCxnSpPr>
            <p:nvPr/>
          </p:nvCxnSpPr>
          <p:spPr bwMode="auto">
            <a:xfrm>
              <a:off x="6336" y="3282"/>
              <a:ext cx="1" cy="22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941" name="AutoShape 77"/>
            <p:cNvCxnSpPr>
              <a:cxnSpLocks noChangeShapeType="1"/>
            </p:cNvCxnSpPr>
            <p:nvPr/>
          </p:nvCxnSpPr>
          <p:spPr bwMode="auto">
            <a:xfrm>
              <a:off x="3555" y="2831"/>
              <a:ext cx="20" cy="2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75" name="TextBox 74"/>
          <p:cNvSpPr txBox="1"/>
          <p:nvPr/>
        </p:nvSpPr>
        <p:spPr>
          <a:xfrm>
            <a:off x="3505200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or</a:t>
            </a:r>
            <a:endParaRPr lang="en-US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62000" y="2971800"/>
            <a:ext cx="17338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38200" y="3276600"/>
            <a:ext cx="1475105" cy="2858618"/>
            <a:chOff x="838200" y="3276600"/>
            <a:chExt cx="1475105" cy="2858618"/>
          </a:xfrm>
        </p:grpSpPr>
        <p:pic>
          <p:nvPicPr>
            <p:cNvPr id="89" name="Picture 88" descr="7 Days 1 Hour Old Moon">
              <a:hlinkClick r:id="rId3"/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3276600"/>
              <a:ext cx="1475105" cy="285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4" name="Group 93"/>
            <p:cNvGrpSpPr/>
            <p:nvPr/>
          </p:nvGrpSpPr>
          <p:grpSpPr>
            <a:xfrm>
              <a:off x="975970" y="3276600"/>
              <a:ext cx="1200073" cy="2858618"/>
              <a:chOff x="975970" y="3276600"/>
              <a:chExt cx="1200073" cy="2858618"/>
            </a:xfrm>
          </p:grpSpPr>
          <p:cxnSp>
            <p:nvCxnSpPr>
              <p:cNvPr id="36945" name="AutoShape 81"/>
              <p:cNvCxnSpPr>
                <a:cxnSpLocks noChangeShapeType="1"/>
              </p:cNvCxnSpPr>
              <p:nvPr/>
            </p:nvCxnSpPr>
            <p:spPr bwMode="auto">
              <a:xfrm>
                <a:off x="975970" y="3276600"/>
                <a:ext cx="0" cy="2858618"/>
              </a:xfrm>
              <a:prstGeom prst="straightConnector1">
                <a:avLst/>
              </a:prstGeom>
              <a:noFill/>
              <a:ln w="19050">
                <a:solidFill>
                  <a:srgbClr val="FFFF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6946" name="Text Box 82"/>
              <p:cNvSpPr txBox="1">
                <a:spLocks noChangeArrowheads="1"/>
              </p:cNvSpPr>
              <p:nvPr/>
            </p:nvSpPr>
            <p:spPr bwMode="auto">
              <a:xfrm>
                <a:off x="1273455" y="3468625"/>
                <a:ext cx="902588" cy="236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Aristoteles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47" name="Text Box 83"/>
              <p:cNvSpPr txBox="1">
                <a:spLocks noChangeArrowheads="1"/>
              </p:cNvSpPr>
              <p:nvPr/>
            </p:nvSpPr>
            <p:spPr bwMode="auto">
              <a:xfrm>
                <a:off x="1335025" y="3711855"/>
                <a:ext cx="737521" cy="236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rPr>
                  <a:t>Eudoxus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948" name="AutoShape 84"/>
              <p:cNvCxnSpPr>
                <a:cxnSpLocks noChangeShapeType="1"/>
              </p:cNvCxnSpPr>
              <p:nvPr/>
            </p:nvCxnSpPr>
            <p:spPr bwMode="auto">
              <a:xfrm flipH="1">
                <a:off x="1204215" y="3629331"/>
                <a:ext cx="137996" cy="53753"/>
              </a:xfrm>
              <a:prstGeom prst="straightConnector1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49" name="AutoShape 85"/>
              <p:cNvCxnSpPr>
                <a:cxnSpLocks noChangeShapeType="1"/>
              </p:cNvCxnSpPr>
              <p:nvPr/>
            </p:nvCxnSpPr>
            <p:spPr bwMode="auto">
              <a:xfrm flipH="1" flipV="1">
                <a:off x="1237125" y="3804646"/>
                <a:ext cx="158465" cy="26553"/>
              </a:xfrm>
              <a:prstGeom prst="straightConnector1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6950" name="Text Box 86"/>
              <p:cNvSpPr txBox="1">
                <a:spLocks noChangeArrowheads="1"/>
              </p:cNvSpPr>
              <p:nvPr/>
            </p:nvSpPr>
            <p:spPr bwMode="auto">
              <a:xfrm>
                <a:off x="1182625" y="5188915"/>
                <a:ext cx="882120" cy="236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terminator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 flipH="1">
                <a:off x="990600" y="5326685"/>
                <a:ext cx="228600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TextBox 92"/>
          <p:cNvSpPr txBox="1"/>
          <p:nvPr/>
        </p:nvSpPr>
        <p:spPr>
          <a:xfrm>
            <a:off x="990600" y="6096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D. Haworth</a:t>
            </a:r>
            <a:endParaRPr lang="en-US" sz="16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362200" y="4419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Moon</a:t>
            </a: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14800" y="5257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Pluto</a:t>
            </a:r>
            <a:endParaRPr lang="en-US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15000" y="6096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NASA/JHUAPL</a:t>
            </a:r>
            <a:endParaRPr lang="en-US" sz="1600" b="1" dirty="0"/>
          </a:p>
        </p:txBody>
      </p:sp>
      <p:pic>
        <p:nvPicPr>
          <p:cNvPr id="54" name="Picture 53" descr="icy montains on Pluto.jpg"/>
          <p:cNvPicPr>
            <a:picLocks noChangeAspect="1"/>
          </p:cNvPicPr>
          <p:nvPr/>
        </p:nvPicPr>
        <p:blipFill>
          <a:blip r:embed="rId5" cstate="print"/>
          <a:srcRect r="7411"/>
          <a:stretch>
            <a:fillRect/>
          </a:stretch>
        </p:blipFill>
        <p:spPr>
          <a:xfrm>
            <a:off x="5105400" y="4191000"/>
            <a:ext cx="2663957" cy="1907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143000"/>
            <a:ext cx="1905000" cy="914400"/>
            <a:chOff x="914400" y="2514600"/>
            <a:chExt cx="1905000" cy="914400"/>
          </a:xfrm>
        </p:grpSpPr>
        <p:sp>
          <p:nvSpPr>
            <p:cNvPr id="3" name="Oval 2"/>
            <p:cNvSpPr/>
            <p:nvPr/>
          </p:nvSpPr>
          <p:spPr>
            <a:xfrm>
              <a:off x="952500" y="2514600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2514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Cons. Momentum</a:t>
              </a:r>
              <a:endParaRPr lang="en-US" sz="24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4400" y="2209800"/>
            <a:ext cx="1905000" cy="914400"/>
            <a:chOff x="914400" y="2514600"/>
            <a:chExt cx="1905000" cy="914400"/>
          </a:xfrm>
        </p:grpSpPr>
        <p:sp>
          <p:nvSpPr>
            <p:cNvPr id="6" name="Oval 5"/>
            <p:cNvSpPr/>
            <p:nvPr/>
          </p:nvSpPr>
          <p:spPr>
            <a:xfrm>
              <a:off x="952500" y="2514600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2590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Center of Mass</a:t>
              </a:r>
              <a:endParaRPr lang="en-US" sz="2400" b="1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1905000" y="19050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352800" y="2209800"/>
            <a:ext cx="1905000" cy="914400"/>
            <a:chOff x="952500" y="2514600"/>
            <a:chExt cx="1905000" cy="914400"/>
          </a:xfrm>
        </p:grpSpPr>
        <p:sp>
          <p:nvSpPr>
            <p:cNvPr id="12" name="Oval 11"/>
            <p:cNvSpPr/>
            <p:nvPr/>
          </p:nvSpPr>
          <p:spPr>
            <a:xfrm>
              <a:off x="952500" y="2514600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2500" y="2743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Collisions</a:t>
              </a:r>
              <a:endParaRPr lang="en-US" sz="2400" b="1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667000" y="26670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791200" y="685800"/>
            <a:ext cx="2428875" cy="2461260"/>
            <a:chOff x="5497695" y="914400"/>
            <a:chExt cx="2857500" cy="2895600"/>
          </a:xfrm>
        </p:grpSpPr>
        <p:sp>
          <p:nvSpPr>
            <p:cNvPr id="37" name="Rounded Rectangle 36"/>
            <p:cNvSpPr/>
            <p:nvPr/>
          </p:nvSpPr>
          <p:spPr>
            <a:xfrm>
              <a:off x="5562600" y="914400"/>
              <a:ext cx="2743200" cy="2895600"/>
            </a:xfrm>
            <a:prstGeom prst="round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 rot="2597100">
              <a:off x="5497695" y="1421555"/>
              <a:ext cx="2857500" cy="2037444"/>
              <a:chOff x="5657850" y="1502998"/>
              <a:chExt cx="2857500" cy="203744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096000" y="2514600"/>
                <a:ext cx="990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7239000" y="2514600"/>
                <a:ext cx="990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3600000">
                <a:off x="6375854" y="1998298"/>
                <a:ext cx="990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3600000">
                <a:off x="6977743" y="3045142"/>
                <a:ext cx="9906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5657850" y="2314575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258175" y="2381250"/>
                <a:ext cx="257175" cy="2571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xplosion 1 30"/>
              <p:cNvSpPr/>
              <p:nvPr/>
            </p:nvSpPr>
            <p:spPr>
              <a:xfrm>
                <a:off x="7048500" y="2409825"/>
                <a:ext cx="228600" cy="228600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07076"/>
              </p:ext>
            </p:extLst>
          </p:nvPr>
        </p:nvGraphicFramePr>
        <p:xfrm>
          <a:off x="6096000" y="1644650"/>
          <a:ext cx="52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4" imgW="520700" imgH="431800" progId="Equation.3">
                  <p:embed/>
                </p:oleObj>
              </mc:Choice>
              <mc:Fallback>
                <p:oleObj name="Equation" r:id="rId4" imgW="520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44650"/>
                        <a:ext cx="520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21937"/>
              </p:ext>
            </p:extLst>
          </p:nvPr>
        </p:nvGraphicFramePr>
        <p:xfrm>
          <a:off x="7397750" y="202565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6" imgW="596900" imgH="431800" progId="Equation.3">
                  <p:embed/>
                </p:oleObj>
              </mc:Choice>
              <mc:Fallback>
                <p:oleObj name="Equation" r:id="rId6" imgW="5969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0" y="2025650"/>
                        <a:ext cx="596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315200" y="1371600"/>
          <a:ext cx="673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Equation" r:id="rId8" imgW="672840" imgH="330120" progId="Equation.DSMT4">
                  <p:embed/>
                </p:oleObj>
              </mc:Choice>
              <mc:Fallback>
                <p:oleObj name="Equation" r:id="rId8" imgW="67284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371600"/>
                        <a:ext cx="673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019800" y="2362200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Equation" r:id="rId10" imgW="761760" imgH="330120" progId="Equation.DSMT4">
                  <p:embed/>
                </p:oleObj>
              </mc:Choice>
              <mc:Fallback>
                <p:oleObj name="Equation" r:id="rId10" imgW="76176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62200"/>
                        <a:ext cx="762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838200" y="3276600"/>
            <a:ext cx="2137410" cy="2590800"/>
            <a:chOff x="762000" y="3200400"/>
            <a:chExt cx="2514600" cy="3048000"/>
          </a:xfrm>
        </p:grpSpPr>
        <p:sp>
          <p:nvSpPr>
            <p:cNvPr id="57" name="Rounded Rectangle 56"/>
            <p:cNvSpPr>
              <a:spLocks noChangeAspect="1"/>
            </p:cNvSpPr>
            <p:nvPr/>
          </p:nvSpPr>
          <p:spPr>
            <a:xfrm>
              <a:off x="762000" y="3200400"/>
              <a:ext cx="2514600" cy="3048000"/>
            </a:xfrm>
            <a:prstGeom prst="round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57251" y="3389415"/>
              <a:ext cx="2314014" cy="2760560"/>
              <a:chOff x="857251" y="3389415"/>
              <a:chExt cx="2314014" cy="2760560"/>
            </a:xfrm>
          </p:grpSpPr>
          <p:sp>
            <p:nvSpPr>
              <p:cNvPr id="29703" name="Oval 7"/>
              <p:cNvSpPr>
                <a:spLocks noChangeAspect="1" noChangeArrowheads="1"/>
              </p:cNvSpPr>
              <p:nvPr/>
            </p:nvSpPr>
            <p:spPr bwMode="auto">
              <a:xfrm>
                <a:off x="1538528" y="5120516"/>
                <a:ext cx="914136" cy="931218"/>
              </a:xfrm>
              <a:prstGeom prst="ellipse">
                <a:avLst/>
              </a:prstGeom>
              <a:solidFill>
                <a:srgbClr val="CC99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704" name="AutoShape 8"/>
              <p:cNvCxnSpPr>
                <a:cxnSpLocks noChangeAspect="1" noChangeShapeType="1"/>
              </p:cNvCxnSpPr>
              <p:nvPr/>
            </p:nvCxnSpPr>
            <p:spPr bwMode="auto">
              <a:xfrm>
                <a:off x="1026575" y="6142134"/>
                <a:ext cx="2074564" cy="784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705" name="Oval 9"/>
              <p:cNvSpPr>
                <a:spLocks noChangeAspect="1" noChangeArrowheads="1"/>
              </p:cNvSpPr>
              <p:nvPr/>
            </p:nvSpPr>
            <p:spPr bwMode="auto">
              <a:xfrm>
                <a:off x="1887902" y="4543072"/>
                <a:ext cx="215389" cy="2195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6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990600" y="5412011"/>
                <a:ext cx="691829" cy="421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07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1331441" y="4562892"/>
                <a:ext cx="541471" cy="420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9708" name="AutoShape 12"/>
              <p:cNvCxnSpPr>
                <a:cxnSpLocks noChangeAspect="1" noChangeShapeType="1"/>
              </p:cNvCxnSpPr>
              <p:nvPr/>
            </p:nvCxnSpPr>
            <p:spPr bwMode="auto">
              <a:xfrm flipV="1">
                <a:off x="2627928" y="5320214"/>
                <a:ext cx="0" cy="356067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9710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2501554" y="5565139"/>
                <a:ext cx="265662" cy="447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Arc 15"/>
              <p:cNvSpPr>
                <a:spLocks noChangeAspect="1"/>
              </p:cNvSpPr>
              <p:nvPr/>
            </p:nvSpPr>
            <p:spPr bwMode="auto">
              <a:xfrm flipV="1">
                <a:off x="1551904" y="5672143"/>
                <a:ext cx="890153" cy="219544"/>
              </a:xfrm>
              <a:custGeom>
                <a:avLst/>
                <a:gdLst>
                  <a:gd name="G0" fmla="+- 21554 0 0"/>
                  <a:gd name="G1" fmla="+- 21600 0 0"/>
                  <a:gd name="G2" fmla="+- 21600 0 0"/>
                  <a:gd name="T0" fmla="*/ 0 w 43154"/>
                  <a:gd name="T1" fmla="*/ 20196 h 21600"/>
                  <a:gd name="T2" fmla="*/ 43154 w 43154"/>
                  <a:gd name="T3" fmla="*/ 21600 h 21600"/>
                  <a:gd name="T4" fmla="*/ 21554 w 43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54" h="21600" fill="none" extrusionOk="0">
                    <a:moveTo>
                      <a:pt x="-1" y="20195"/>
                    </a:moveTo>
                    <a:cubicBezTo>
                      <a:pt x="739" y="8835"/>
                      <a:pt x="10169" y="-1"/>
                      <a:pt x="21554" y="0"/>
                    </a:cubicBezTo>
                    <a:cubicBezTo>
                      <a:pt x="33483" y="0"/>
                      <a:pt x="43154" y="9670"/>
                      <a:pt x="43154" y="21600"/>
                    </a:cubicBezTo>
                  </a:path>
                  <a:path w="43154" h="21600" stroke="0" extrusionOk="0">
                    <a:moveTo>
                      <a:pt x="-1" y="20195"/>
                    </a:moveTo>
                    <a:cubicBezTo>
                      <a:pt x="739" y="8835"/>
                      <a:pt x="10169" y="-1"/>
                      <a:pt x="21554" y="0"/>
                    </a:cubicBezTo>
                    <a:cubicBezTo>
                      <a:pt x="33483" y="0"/>
                      <a:pt x="43154" y="9670"/>
                      <a:pt x="43154" y="21600"/>
                    </a:cubicBezTo>
                    <a:lnTo>
                      <a:pt x="2155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712" name="AutoShape 16"/>
              <p:cNvCxnSpPr>
                <a:cxnSpLocks noChangeAspect="1" noChangeShapeType="1"/>
                <a:stCxn id="29703" idx="6"/>
              </p:cNvCxnSpPr>
              <p:nvPr/>
            </p:nvCxnSpPr>
            <p:spPr bwMode="auto">
              <a:xfrm flipH="1">
                <a:off x="1525153" y="5586125"/>
                <a:ext cx="927511" cy="299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713" name="Arc 17"/>
              <p:cNvSpPr>
                <a:spLocks noChangeAspect="1"/>
              </p:cNvSpPr>
              <p:nvPr/>
            </p:nvSpPr>
            <p:spPr bwMode="auto">
              <a:xfrm>
                <a:off x="1554671" y="5251965"/>
                <a:ext cx="880006" cy="219083"/>
              </a:xfrm>
              <a:custGeom>
                <a:avLst/>
                <a:gdLst>
                  <a:gd name="G0" fmla="+- 21554 0 0"/>
                  <a:gd name="G1" fmla="+- 21600 0 0"/>
                  <a:gd name="G2" fmla="+- 21600 0 0"/>
                  <a:gd name="T0" fmla="*/ 0 w 43154"/>
                  <a:gd name="T1" fmla="*/ 20196 h 21600"/>
                  <a:gd name="T2" fmla="*/ 43154 w 43154"/>
                  <a:gd name="T3" fmla="*/ 21600 h 21600"/>
                  <a:gd name="T4" fmla="*/ 21554 w 4315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54" h="21600" fill="none" extrusionOk="0">
                    <a:moveTo>
                      <a:pt x="-1" y="20195"/>
                    </a:moveTo>
                    <a:cubicBezTo>
                      <a:pt x="739" y="8835"/>
                      <a:pt x="10169" y="-1"/>
                      <a:pt x="21554" y="0"/>
                    </a:cubicBezTo>
                    <a:cubicBezTo>
                      <a:pt x="33483" y="0"/>
                      <a:pt x="43154" y="9670"/>
                      <a:pt x="43154" y="21600"/>
                    </a:cubicBezTo>
                  </a:path>
                  <a:path w="43154" h="21600" stroke="0" extrusionOk="0">
                    <a:moveTo>
                      <a:pt x="-1" y="20195"/>
                    </a:moveTo>
                    <a:cubicBezTo>
                      <a:pt x="739" y="8835"/>
                      <a:pt x="10169" y="-1"/>
                      <a:pt x="21554" y="0"/>
                    </a:cubicBezTo>
                    <a:cubicBezTo>
                      <a:pt x="33483" y="0"/>
                      <a:pt x="43154" y="9670"/>
                      <a:pt x="43154" y="21600"/>
                    </a:cubicBezTo>
                    <a:lnTo>
                      <a:pt x="21554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715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1993521" y="3389415"/>
                <a:ext cx="4151" cy="112216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7937129"/>
                  </p:ext>
                </p:extLst>
              </p:nvPr>
            </p:nvGraphicFramePr>
            <p:xfrm>
              <a:off x="857251" y="3777503"/>
              <a:ext cx="1042147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91" name="Equation" r:id="rId12" imgW="1041400" imgH="508000" progId="Equation.3">
                      <p:embed/>
                    </p:oleObj>
                  </mc:Choice>
                  <mc:Fallback>
                    <p:oleObj name="Equation" r:id="rId12" imgW="1041400" imgH="508000" progId="Equation.3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51" y="3777503"/>
                            <a:ext cx="1042147" cy="508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6897975"/>
                  </p:ext>
                </p:extLst>
              </p:nvPr>
            </p:nvGraphicFramePr>
            <p:xfrm>
              <a:off x="2181412" y="4692650"/>
              <a:ext cx="989853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92" name="Equation" r:id="rId14" imgW="990600" imgH="508000" progId="Equation.3">
                      <p:embed/>
                    </p:oleObj>
                  </mc:Choice>
                  <mc:Fallback>
                    <p:oleObj name="Equation" r:id="rId14" imgW="990600" imgH="508000" progId="Equation.3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81412" y="4692650"/>
                            <a:ext cx="989853" cy="508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8" name="TextBox 57"/>
          <p:cNvSpPr txBox="1"/>
          <p:nvPr/>
        </p:nvSpPr>
        <p:spPr>
          <a:xfrm>
            <a:off x="762000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Superball</a:t>
            </a:r>
            <a:r>
              <a:rPr lang="en-US" b="1" dirty="0" smtClean="0"/>
              <a:t> - basketball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6576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or</a:t>
            </a:r>
            <a:endParaRPr lang="en-US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5181600" y="3276600"/>
            <a:ext cx="2967990" cy="2606040"/>
            <a:chOff x="4648200" y="3200400"/>
            <a:chExt cx="3124200" cy="2743200"/>
          </a:xfrm>
        </p:grpSpPr>
        <p:sp>
          <p:nvSpPr>
            <p:cNvPr id="84" name="Rounded Rectangle 83"/>
            <p:cNvSpPr/>
            <p:nvPr/>
          </p:nvSpPr>
          <p:spPr>
            <a:xfrm>
              <a:off x="4648200" y="3200400"/>
              <a:ext cx="3124200" cy="2743200"/>
            </a:xfrm>
            <a:prstGeom prst="round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endCxn id="69" idx="0"/>
            </p:cNvCxnSpPr>
            <p:nvPr/>
          </p:nvCxnSpPr>
          <p:spPr>
            <a:xfrm>
              <a:off x="5257800" y="3657600"/>
              <a:ext cx="13335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 descr="kepler telescope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tretch>
              <a:fillRect/>
            </a:stretch>
          </p:blipFill>
          <p:spPr>
            <a:xfrm rot="20266984">
              <a:off x="4850893" y="3477601"/>
              <a:ext cx="321703" cy="329184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/>
            <p:nvPr/>
          </p:nvCxnSpPr>
          <p:spPr>
            <a:xfrm>
              <a:off x="5181600" y="3657600"/>
              <a:ext cx="685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257800" y="4533900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Arc 68"/>
            <p:cNvSpPr/>
            <p:nvPr/>
          </p:nvSpPr>
          <p:spPr>
            <a:xfrm>
              <a:off x="5715000" y="3657600"/>
              <a:ext cx="1752600" cy="1752600"/>
            </a:xfrm>
            <a:prstGeom prst="arc">
              <a:avLst>
                <a:gd name="adj1" fmla="val 16200000"/>
                <a:gd name="adj2" fmla="val 21512153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019800" y="3505200"/>
              <a:ext cx="990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6972300" y="5143500"/>
              <a:ext cx="990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890395" y="3810953"/>
              <a:ext cx="1383043" cy="1445895"/>
              <a:chOff x="5890395" y="3810953"/>
              <a:chExt cx="1383043" cy="1445895"/>
            </a:xfrm>
          </p:grpSpPr>
          <p:pic>
            <p:nvPicPr>
              <p:cNvPr id="61" name="Picture 60" descr="Venus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26666"/>
              <a:stretch>
                <a:fillRect/>
              </a:stretch>
            </p:blipFill>
            <p:spPr>
              <a:xfrm>
                <a:off x="5890395" y="3810953"/>
                <a:ext cx="1383043" cy="144589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7" name="Oval 76"/>
              <p:cNvSpPr/>
              <p:nvPr/>
            </p:nvSpPr>
            <p:spPr>
              <a:xfrm>
                <a:off x="5943600" y="3886200"/>
                <a:ext cx="1295400" cy="1295400"/>
              </a:xfrm>
              <a:prstGeom prst="ellipse">
                <a:avLst/>
              </a:prstGeom>
              <a:noFill/>
              <a:ln w="19050">
                <a:solidFill>
                  <a:srgbClr val="FFFFFF">
                    <a:alpha val="67059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587498"/>
                </p:ext>
              </p:extLst>
            </p:nvPr>
          </p:nvGraphicFramePr>
          <p:xfrm>
            <a:off x="5258135" y="3696703"/>
            <a:ext cx="431132" cy="43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3" name="Equation" r:id="rId18" imgW="431800" imgH="431800" progId="Equation.3">
                    <p:embed/>
                  </p:oleObj>
                </mc:Choice>
                <mc:Fallback>
                  <p:oleObj name="Equation" r:id="rId18" imgW="431800" imgH="4318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8135" y="3696703"/>
                          <a:ext cx="431132" cy="431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484902"/>
                </p:ext>
              </p:extLst>
            </p:nvPr>
          </p:nvGraphicFramePr>
          <p:xfrm>
            <a:off x="4888832" y="4597400"/>
            <a:ext cx="965868" cy="534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4" name="Equation" r:id="rId20" imgW="965200" imgH="533400" progId="Equation.3">
                    <p:embed/>
                  </p:oleObj>
                </mc:Choice>
                <mc:Fallback>
                  <p:oleObj name="Equation" r:id="rId20" imgW="965200" imgH="53340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8832" y="4597400"/>
                          <a:ext cx="965868" cy="534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907745"/>
                </p:ext>
              </p:extLst>
            </p:nvPr>
          </p:nvGraphicFramePr>
          <p:xfrm>
            <a:off x="7092951" y="3315703"/>
            <a:ext cx="444500" cy="43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5" name="Equation" r:id="rId22" imgW="444500" imgH="431800" progId="Equation.3">
                    <p:embed/>
                  </p:oleObj>
                </mc:Choice>
                <mc:Fallback>
                  <p:oleObj name="Equation" r:id="rId22" imgW="444500" imgH="431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951" y="3315703"/>
                          <a:ext cx="444500" cy="431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/>
          </p:nvGraphicFramePr>
          <p:xfrm>
            <a:off x="6248400" y="5410200"/>
            <a:ext cx="10922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96" name="Equation" r:id="rId24" imgW="1091880" imgH="317160" progId="Equation.DSMT4">
                    <p:embed/>
                  </p:oleObj>
                </mc:Choice>
                <mc:Fallback>
                  <p:oleObj name="Equation" r:id="rId24" imgW="1091880" imgH="31716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5410200"/>
                          <a:ext cx="10922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TextBox 85"/>
          <p:cNvSpPr txBox="1"/>
          <p:nvPr/>
        </p:nvSpPr>
        <p:spPr>
          <a:xfrm>
            <a:off x="52578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Gravity assisted spaceflight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62000" y="533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Conservation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of Momentum</a:t>
            </a:r>
            <a:endParaRPr 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s://exoplanetmusings.files.wordpress.com/2011/10/51_peg_rv.png?w=600"/>
          <p:cNvPicPr>
            <a:picLocks noChangeAspect="1" noChangeArrowheads="1"/>
          </p:cNvPicPr>
          <p:nvPr/>
        </p:nvPicPr>
        <p:blipFill>
          <a:blip r:embed="rId4" cstate="print">
            <a:lum contrast="15000"/>
          </a:blip>
          <a:srcRect/>
          <a:stretch>
            <a:fillRect/>
          </a:stretch>
        </p:blipFill>
        <p:spPr bwMode="auto">
          <a:xfrm>
            <a:off x="5410200" y="2514600"/>
            <a:ext cx="2917192" cy="23322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Newton’s laws:  </a:t>
            </a:r>
          </a:p>
          <a:p>
            <a:r>
              <a:rPr lang="en-US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</a:rPr>
              <a:t>Kepler’s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laws    →  law of Universal Gravitation</a:t>
            </a:r>
          </a:p>
          <a:p>
            <a:pPr indent="2060575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 →  weigh the Earth, Sun, stars,  galaxies</a:t>
            </a:r>
          </a:p>
          <a:p>
            <a:pPr indent="2060575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 →  why are astronomical bodies spherical? </a:t>
            </a:r>
          </a:p>
          <a:p>
            <a:pPr indent="2060575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 →  Roche limit: rings vs. moons</a:t>
            </a:r>
          </a:p>
          <a:p>
            <a:pPr indent="2060575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 →  ocean tides</a:t>
            </a:r>
          </a:p>
          <a:p>
            <a:pPr indent="2060575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 →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</a:rPr>
              <a:t>exoplanets</a:t>
            </a:r>
            <a:endParaRPr lang="en-US" sz="2400" b="1" dirty="0" smtClean="0">
              <a:ln>
                <a:solidFill>
                  <a:schemeClr val="tx1"/>
                </a:solidFill>
              </a:ln>
            </a:endParaRPr>
          </a:p>
          <a:p>
            <a:pPr indent="2060575"/>
            <a:r>
              <a:rPr lang="en-US" sz="2400" b="1" dirty="0" smtClean="0">
                <a:ln>
                  <a:solidFill>
                    <a:schemeClr val="tx1"/>
                  </a:solidFill>
                </a:ln>
              </a:rPr>
              <a:t>   →  dark matter</a:t>
            </a:r>
            <a:endParaRPr lang="en-US" sz="2400" b="1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62000" y="1447800"/>
            <a:ext cx="2244091" cy="1836007"/>
            <a:chOff x="1066800" y="3657600"/>
            <a:chExt cx="2514600" cy="1932639"/>
          </a:xfrm>
        </p:grpSpPr>
        <p:pic>
          <p:nvPicPr>
            <p:cNvPr id="9" name="Picture 8" descr="http://solarsystem.nasa.gov/multimedia/gallery/hs-2009-12-a-full_jpg1.jpg"/>
            <p:cNvPicPr/>
            <p:nvPr/>
          </p:nvPicPr>
          <p:blipFill>
            <a:blip r:embed="rId5" cstate="print"/>
            <a:srcRect l="9641" t="10577" r="10825"/>
            <a:stretch>
              <a:fillRect/>
            </a:stretch>
          </p:blipFill>
          <p:spPr bwMode="auto">
            <a:xfrm>
              <a:off x="1066800" y="3657600"/>
              <a:ext cx="2514600" cy="193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408341" y="5181600"/>
            <a:ext cx="1841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Equation" r:id="rId6" imgW="1841400" imgH="342720" progId="Equation.DSMT4">
                    <p:embed/>
                  </p:oleObj>
                </mc:Choice>
                <mc:Fallback>
                  <p:oleObj name="Equation" r:id="rId6" imgW="1841400" imgH="342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341" y="5181600"/>
                          <a:ext cx="18415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/>
          <p:cNvPicPr/>
          <p:nvPr/>
        </p:nvPicPr>
        <p:blipFill>
          <a:blip r:embed="rId8" cstate="print">
            <a:lum contrast="10000"/>
          </a:blip>
          <a:srcRect l="9717" t="8696" r="3470" b="33540"/>
          <a:stretch>
            <a:fillRect/>
          </a:stretch>
        </p:blipFill>
        <p:spPr bwMode="auto">
          <a:xfrm>
            <a:off x="914400" y="4953000"/>
            <a:ext cx="5739020" cy="13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24200" y="44958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Mayor and </a:t>
            </a:r>
            <a:r>
              <a:rPr lang="en-US" sz="1600" b="1" dirty="0" err="1" smtClean="0"/>
              <a:t>Queloz</a:t>
            </a:r>
            <a:r>
              <a:rPr lang="en-US" sz="1600" b="1" dirty="0" smtClean="0"/>
              <a:t> (1995)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5715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Rubin and Ford (1970)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53000" y="3048000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703320" y="3992880"/>
            <a:ext cx="8229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25000"/>
            <a:lum bright="-15000" contrast="-15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Applications</a:t>
            </a:r>
            <a:endParaRPr 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19500" y="1295400"/>
            <a:ext cx="1905000" cy="914400"/>
            <a:chOff x="914400" y="2514600"/>
            <a:chExt cx="1905000" cy="914400"/>
          </a:xfrm>
        </p:grpSpPr>
        <p:sp>
          <p:nvSpPr>
            <p:cNvPr id="12" name="Oval 11"/>
            <p:cNvSpPr/>
            <p:nvPr/>
          </p:nvSpPr>
          <p:spPr>
            <a:xfrm>
              <a:off x="952500" y="2514600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2514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Cons. Momentum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1400" y="2514600"/>
            <a:ext cx="1905000" cy="914400"/>
            <a:chOff x="914400" y="2514600"/>
            <a:chExt cx="1905000" cy="914400"/>
          </a:xfrm>
        </p:grpSpPr>
        <p:sp>
          <p:nvSpPr>
            <p:cNvPr id="24" name="Oval 23"/>
            <p:cNvSpPr/>
            <p:nvPr/>
          </p:nvSpPr>
          <p:spPr>
            <a:xfrm>
              <a:off x="952500" y="2514600"/>
              <a:ext cx="18288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400" y="2590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Center of Mass</a:t>
              </a:r>
              <a:endParaRPr lang="en-US" sz="2400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43000" y="3581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Mahy</a:t>
            </a:r>
            <a:r>
              <a:rPr lang="en-US" sz="1600" b="1" dirty="0" smtClean="0"/>
              <a:t> et al (2010)</a:t>
            </a:r>
            <a:endParaRPr lang="en-US" sz="16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914400" y="1524000"/>
            <a:ext cx="2286000" cy="2057400"/>
            <a:chOff x="990600" y="4343400"/>
            <a:chExt cx="2286000" cy="2057400"/>
          </a:xfrm>
        </p:grpSpPr>
        <p:grpSp>
          <p:nvGrpSpPr>
            <p:cNvPr id="29" name="Group 28"/>
            <p:cNvGrpSpPr/>
            <p:nvPr/>
          </p:nvGrpSpPr>
          <p:grpSpPr>
            <a:xfrm>
              <a:off x="990600" y="4343400"/>
              <a:ext cx="2286000" cy="2057400"/>
              <a:chOff x="3581400" y="3200400"/>
              <a:chExt cx="3124200" cy="2895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581400" y="3200400"/>
                <a:ext cx="3124200" cy="289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apj327629f2_lr.jp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33800" y="3352800"/>
                <a:ext cx="2836645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447800" y="4495800"/>
              <a:ext cx="1143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HD48099</a:t>
              </a:r>
              <a:endParaRPr lang="en-US" sz="14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10000" y="4953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Exoplanets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38200" y="1066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Binary stars</a:t>
            </a:r>
            <a:endParaRPr lang="en-US" sz="2400" b="1" dirty="0"/>
          </a:p>
        </p:txBody>
      </p:sp>
      <p:pic>
        <p:nvPicPr>
          <p:cNvPr id="39" name="Picture 7" descr="https://exoplanetmusings.files.wordpress.com/2011/10/51_peg_rv.png?w=600"/>
          <p:cNvPicPr>
            <a:picLocks noChangeAspect="1" noChangeArrowheads="1"/>
          </p:cNvPicPr>
          <p:nvPr/>
        </p:nvPicPr>
        <p:blipFill>
          <a:blip r:embed="rId7" cstate="print">
            <a:lum contrast="15000"/>
          </a:blip>
          <a:srcRect/>
          <a:stretch>
            <a:fillRect/>
          </a:stretch>
        </p:blipFill>
        <p:spPr bwMode="auto">
          <a:xfrm>
            <a:off x="838200" y="3962400"/>
            <a:ext cx="2917192" cy="233223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810000" y="5715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Mayor and </a:t>
            </a:r>
          </a:p>
          <a:p>
            <a:r>
              <a:rPr lang="en-US" sz="1600" b="1" dirty="0" err="1" smtClean="0"/>
              <a:t>Queloz</a:t>
            </a:r>
            <a:r>
              <a:rPr lang="en-US" sz="1600" b="1" dirty="0" smtClean="0"/>
              <a:t> (1995)</a:t>
            </a:r>
            <a:endParaRPr lang="en-US" sz="16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5791200" y="4724400"/>
            <a:ext cx="2286000" cy="1524000"/>
            <a:chOff x="5943600" y="4800600"/>
            <a:chExt cx="2286000" cy="1524000"/>
          </a:xfrm>
        </p:grpSpPr>
        <p:sp>
          <p:nvSpPr>
            <p:cNvPr id="42" name="Rounded Rectangle 41"/>
            <p:cNvSpPr/>
            <p:nvPr/>
          </p:nvSpPr>
          <p:spPr>
            <a:xfrm>
              <a:off x="5943600" y="4800600"/>
              <a:ext cx="2286000" cy="1524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6261100" y="4902200"/>
            <a:ext cx="16510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3" name="Equation" r:id="rId8" imgW="1650960" imgH="647640" progId="Equation.DSMT4">
                    <p:embed/>
                  </p:oleObj>
                </mc:Choice>
                <mc:Fallback>
                  <p:oleObj name="Equation" r:id="rId8" imgW="1650960" imgH="6476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1100" y="4902200"/>
                          <a:ext cx="1651000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6121400" y="5791200"/>
            <a:ext cx="19304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4" name="Equation" r:id="rId10" imgW="1930320" imgH="368280" progId="Equation.DSMT4">
                    <p:embed/>
                  </p:oleObj>
                </mc:Choice>
                <mc:Fallback>
                  <p:oleObj name="Equation" r:id="rId10" imgW="1930320" imgH="3682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1400" y="5791200"/>
                          <a:ext cx="19304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7" name="Straight Arrow Connector 46"/>
          <p:cNvCxnSpPr/>
          <p:nvPr/>
        </p:nvCxnSpPr>
        <p:spPr>
          <a:xfrm>
            <a:off x="4572000" y="2057400"/>
            <a:ext cx="0" cy="64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048000" y="2971800"/>
            <a:ext cx="73152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Aspect="1"/>
          </p:cNvCxnSpPr>
          <p:nvPr/>
        </p:nvCxnSpPr>
        <p:spPr>
          <a:xfrm flipH="1">
            <a:off x="3258453" y="3229425"/>
            <a:ext cx="774336" cy="850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791200" y="1143000"/>
            <a:ext cx="2743200" cy="3114660"/>
            <a:chOff x="5791200" y="1143000"/>
            <a:chExt cx="2743200" cy="3114660"/>
          </a:xfrm>
        </p:grpSpPr>
        <p:grpSp>
          <p:nvGrpSpPr>
            <p:cNvPr id="64" name="Group 63"/>
            <p:cNvGrpSpPr/>
            <p:nvPr/>
          </p:nvGrpSpPr>
          <p:grpSpPr>
            <a:xfrm>
              <a:off x="5791200" y="1143000"/>
              <a:ext cx="2743200" cy="3114660"/>
              <a:chOff x="5791200" y="1143000"/>
              <a:chExt cx="2743200" cy="311466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867400" y="1143000"/>
                <a:ext cx="2667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Rocket propulsion</a:t>
                </a:r>
              </a:p>
              <a:p>
                <a:pPr algn="ctr"/>
                <a:r>
                  <a:rPr lang="en-US" sz="2400" b="1" dirty="0" smtClean="0"/>
                  <a:t>and</a:t>
                </a:r>
              </a:p>
              <a:p>
                <a:pPr algn="ctr"/>
                <a:r>
                  <a:rPr lang="en-US" sz="2400" b="1" dirty="0" smtClean="0"/>
                  <a:t>Multi-stage rockets</a:t>
                </a:r>
                <a:endParaRPr lang="en-US" sz="2400" b="1" dirty="0"/>
              </a:p>
            </p:txBody>
          </p:sp>
          <p:pic>
            <p:nvPicPr>
              <p:cNvPr id="63" name="Picture 62" descr="Apollo 11 separation hi res.jpg"/>
              <p:cNvPicPr>
                <a:picLocks noChangeAspect="1"/>
              </p:cNvPicPr>
              <p:nvPr/>
            </p:nvPicPr>
            <p:blipFill>
              <a:blip r:embed="rId12" cstate="print">
                <a:lum bright="13000" contrast="30000"/>
              </a:blip>
              <a:srcRect l="17223" t="14444" r="19183" b="8889"/>
              <a:stretch>
                <a:fillRect/>
              </a:stretch>
            </p:blipFill>
            <p:spPr>
              <a:xfrm rot="5400000">
                <a:off x="6176970" y="1900230"/>
                <a:ext cx="1971660" cy="2743200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5867400" y="23622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Apollo 11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16200000">
            <a:off x="5654040" y="1432560"/>
            <a:ext cx="0" cy="64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-opnav3_barycen_noano-1041 (1).gif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62600" y="1143000"/>
            <a:ext cx="3124200" cy="313290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15000" y="3886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Pluto &amp; </a:t>
            </a:r>
            <a:r>
              <a:rPr lang="en-US" b="1" dirty="0" err="1" smtClean="0">
                <a:solidFill>
                  <a:srgbClr val="FFFF00"/>
                </a:solidFill>
              </a:rPr>
              <a:t>Charon</a:t>
            </a:r>
            <a:r>
              <a:rPr lang="en-US" b="1" dirty="0" smtClean="0">
                <a:solidFill>
                  <a:srgbClr val="FFFF00"/>
                </a:solidFill>
              </a:rPr>
              <a:t> (</a:t>
            </a:r>
            <a:r>
              <a:rPr lang="en-US" sz="1600" b="1" dirty="0" smtClean="0">
                <a:solidFill>
                  <a:srgbClr val="FFFF00"/>
                </a:solidFill>
              </a:rPr>
              <a:t>NASA/JHU)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57800" y="2971800"/>
            <a:ext cx="594360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24064</TotalTime>
  <Words>988</Words>
  <Application>Microsoft Macintosh PowerPoint</Application>
  <PresentationFormat>On-screen Show (4:3)</PresentationFormat>
  <Paragraphs>166</Paragraphs>
  <Slides>17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Colgate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Mechanics Using Astronomy and Space Science</dc:title>
  <dc:creator>jamato</dc:creator>
  <cp:lastModifiedBy>Joseph Amato</cp:lastModifiedBy>
  <cp:revision>1651</cp:revision>
  <dcterms:created xsi:type="dcterms:W3CDTF">2015-05-27T14:03:28Z</dcterms:created>
  <dcterms:modified xsi:type="dcterms:W3CDTF">2015-07-27T01:51:31Z</dcterms:modified>
</cp:coreProperties>
</file>